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25" r:id="rId2"/>
    <p:sldId id="442" r:id="rId3"/>
    <p:sldId id="429" r:id="rId4"/>
    <p:sldId id="443" r:id="rId5"/>
    <p:sldId id="441" r:id="rId6"/>
    <p:sldId id="445" r:id="rId7"/>
    <p:sldId id="446" r:id="rId8"/>
    <p:sldId id="447" r:id="rId9"/>
    <p:sldId id="455" r:id="rId10"/>
    <p:sldId id="471" r:id="rId11"/>
    <p:sldId id="472" r:id="rId12"/>
    <p:sldId id="476" r:id="rId13"/>
    <p:sldId id="473" r:id="rId14"/>
    <p:sldId id="478" r:id="rId15"/>
    <p:sldId id="474" r:id="rId16"/>
    <p:sldId id="477" r:id="rId17"/>
    <p:sldId id="449" r:id="rId18"/>
    <p:sldId id="465" r:id="rId19"/>
    <p:sldId id="470" r:id="rId20"/>
    <p:sldId id="468" r:id="rId21"/>
    <p:sldId id="467" r:id="rId22"/>
    <p:sldId id="479" r:id="rId23"/>
    <p:sldId id="480" r:id="rId24"/>
    <p:sldId id="469" r:id="rId25"/>
    <p:sldId id="493" r:id="rId26"/>
    <p:sldId id="464" r:id="rId27"/>
    <p:sldId id="494" r:id="rId28"/>
    <p:sldId id="482" r:id="rId29"/>
    <p:sldId id="481" r:id="rId30"/>
    <p:sldId id="483" r:id="rId31"/>
    <p:sldId id="488" r:id="rId32"/>
    <p:sldId id="484" r:id="rId33"/>
    <p:sldId id="485" r:id="rId34"/>
    <p:sldId id="486" r:id="rId35"/>
    <p:sldId id="487" r:id="rId36"/>
    <p:sldId id="457" r:id="rId37"/>
    <p:sldId id="458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5E9"/>
    <a:srgbClr val="45C8DC"/>
    <a:srgbClr val="BDC1CB"/>
    <a:srgbClr val="262A33"/>
    <a:srgbClr val="FBC096"/>
    <a:srgbClr val="8D87B9"/>
    <a:srgbClr val="FF9999"/>
    <a:srgbClr val="D7D8ED"/>
    <a:srgbClr val="B5B7DD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82" autoAdjust="0"/>
    <p:restoredTop sz="94660" autoAdjust="0"/>
  </p:normalViewPr>
  <p:slideViewPr>
    <p:cSldViewPr snapToGrid="0">
      <p:cViewPr varScale="1">
        <p:scale>
          <a:sx n="114" d="100"/>
          <a:sy n="114" d="100"/>
        </p:scale>
        <p:origin x="61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6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1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25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53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7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033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42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31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1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7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9.wmf"/><Relationship Id="rId18" Type="http://schemas.openxmlformats.org/officeDocument/2006/relationships/oleObject" Target="../embeddings/oleObject8.bin"/><Relationship Id="rId3" Type="http://schemas.openxmlformats.org/officeDocument/2006/relationships/image" Target="../media/image39.png"/><Relationship Id="rId21" Type="http://schemas.openxmlformats.org/officeDocument/2006/relationships/image" Target="../media/image22.emf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33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8.wmf"/><Relationship Id="rId5" Type="http://schemas.openxmlformats.org/officeDocument/2006/relationships/image" Target="../media/image25.wmf"/><Relationship Id="rId15" Type="http://schemas.openxmlformats.org/officeDocument/2006/relationships/image" Target="../media/image30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32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6.bin"/><Relationship Id="rId22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9.wmf"/><Relationship Id="rId18" Type="http://schemas.openxmlformats.org/officeDocument/2006/relationships/oleObject" Target="../embeddings/oleObject8.bin"/><Relationship Id="rId3" Type="http://schemas.openxmlformats.org/officeDocument/2006/relationships/image" Target="../media/image39.png"/><Relationship Id="rId21" Type="http://schemas.openxmlformats.org/officeDocument/2006/relationships/image" Target="../media/image42.png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22.e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8.wmf"/><Relationship Id="rId5" Type="http://schemas.openxmlformats.org/officeDocument/2006/relationships/image" Target="../media/image25.wmf"/><Relationship Id="rId15" Type="http://schemas.openxmlformats.org/officeDocument/2006/relationships/image" Target="../media/image30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32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9.wmf"/><Relationship Id="rId18" Type="http://schemas.openxmlformats.org/officeDocument/2006/relationships/oleObject" Target="../embeddings/oleObject8.bin"/><Relationship Id="rId3" Type="http://schemas.openxmlformats.org/officeDocument/2006/relationships/image" Target="../media/image39.png"/><Relationship Id="rId21" Type="http://schemas.openxmlformats.org/officeDocument/2006/relationships/image" Target="../media/image43.png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22.e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8.wmf"/><Relationship Id="rId5" Type="http://schemas.openxmlformats.org/officeDocument/2006/relationships/image" Target="../media/image25.wmf"/><Relationship Id="rId15" Type="http://schemas.openxmlformats.org/officeDocument/2006/relationships/image" Target="../media/image30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32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minclasse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30629" y="778789"/>
            <a:ext cx="9173028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9000" b="1" i="1" kern="0" dirty="0"/>
              <a:t>GTAA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/>
              <a:t>(</a:t>
            </a:r>
            <a:r>
              <a:rPr lang="en-US" altLang="ko-KR" sz="4000" b="1" kern="0" dirty="0">
                <a:solidFill>
                  <a:srgbClr val="45C8DC"/>
                </a:solidFill>
              </a:rPr>
              <a:t>G</a:t>
            </a:r>
            <a:r>
              <a:rPr lang="en-US" altLang="ko-KR" sz="4000" b="1" kern="0" dirty="0"/>
              <a:t>lobal</a:t>
            </a:r>
            <a:r>
              <a:rPr lang="en-US" altLang="ko-KR" sz="4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000" b="1" kern="0" dirty="0">
                <a:solidFill>
                  <a:srgbClr val="45C8DC"/>
                </a:solidFill>
              </a:rPr>
              <a:t>T</a:t>
            </a:r>
            <a:r>
              <a:rPr lang="en-US" altLang="ko-KR" sz="4000" b="1" kern="0" dirty="0"/>
              <a:t>actical</a:t>
            </a:r>
            <a:r>
              <a:rPr lang="en-US" altLang="ko-KR" sz="4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000" b="1" kern="0" dirty="0">
                <a:solidFill>
                  <a:srgbClr val="45C8DC"/>
                </a:solidFill>
              </a:rPr>
              <a:t>A</a:t>
            </a:r>
            <a:r>
              <a:rPr lang="en-US" altLang="ko-KR" sz="4000" b="1" kern="0" dirty="0"/>
              <a:t>sset</a:t>
            </a:r>
            <a:r>
              <a:rPr lang="en-US" altLang="ko-KR" sz="4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000" b="1" kern="0" dirty="0">
                <a:solidFill>
                  <a:srgbClr val="45C8DC"/>
                </a:solidFill>
              </a:rPr>
              <a:t>A</a:t>
            </a:r>
            <a:r>
              <a:rPr lang="en-US" altLang="ko-KR" sz="4000" b="1" kern="0" dirty="0"/>
              <a:t>llocation)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/>
              <a:t>: </a:t>
            </a:r>
            <a:r>
              <a:rPr lang="ko-KR" altLang="en-US" sz="4000" b="1" kern="0" dirty="0"/>
              <a:t>글로벌 전술적 자산 배분</a:t>
            </a:r>
            <a:endParaRPr lang="en-US" altLang="ko-KR" sz="4000" b="1" kern="0" dirty="0"/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</a:t>
            </a:r>
            <a:r>
              <a:rPr lang="en-US" altLang="ko-KR" sz="2000" b="1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03 </a:t>
            </a:r>
            <a:r>
              <a:rPr lang="ko-KR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분반 </a:t>
            </a:r>
            <a:r>
              <a:rPr lang="en-US" altLang="ko-KR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ko-KR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산학 </a:t>
            </a:r>
            <a:r>
              <a:rPr lang="ko-KR" altLang="en-US" sz="2000" b="1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캡스톤</a:t>
            </a:r>
            <a:r>
              <a:rPr lang="ko-KR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디자인 </a:t>
            </a:r>
            <a:r>
              <a:rPr lang="en-US" altLang="ko-KR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ko-KR" altLang="en-US" sz="2000" b="1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16101" y="5167086"/>
            <a:ext cx="34715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F</a:t>
            </a:r>
            <a:r>
              <a:rPr lang="ko-KR" altLang="en-US" b="1" dirty="0">
                <a:latin typeface="+mn-ea"/>
              </a:rPr>
              <a:t>조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 err="1">
                <a:latin typeface="+mn-ea"/>
              </a:rPr>
              <a:t>김민찬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 err="1">
                <a:latin typeface="+mn-ea"/>
              </a:rPr>
              <a:t>박유영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최영규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홍성주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발표자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홍성주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 err="1">
                <a:latin typeface="+mn-ea"/>
              </a:rPr>
              <a:t>발표날짜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: 19. 09. 24</a:t>
            </a:r>
          </a:p>
          <a:p>
            <a:r>
              <a:rPr lang="ko-KR" altLang="en-US" b="1" dirty="0" err="1">
                <a:latin typeface="+mn-ea"/>
              </a:rPr>
              <a:t>담당교수님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 err="1">
                <a:latin typeface="+mn-ea"/>
              </a:rPr>
              <a:t>정호엽</a:t>
            </a:r>
            <a:r>
              <a:rPr lang="ko-KR" altLang="en-US" b="1" dirty="0">
                <a:latin typeface="+mn-ea"/>
              </a:rPr>
              <a:t> 교수님</a:t>
            </a:r>
          </a:p>
        </p:txBody>
      </p:sp>
    </p:spTree>
    <p:extLst>
      <p:ext uri="{BB962C8B-B14F-4D97-AF65-F5344CB8AC3E}">
        <p14:creationId xmlns:p14="http://schemas.microsoft.com/office/powerpoint/2010/main" val="2775867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2887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전통적 자산배분전략</a:t>
            </a:r>
            <a:r>
              <a:rPr lang="en-US" altLang="ko-KR" dirty="0">
                <a:solidFill>
                  <a:schemeClr val="tx1"/>
                </a:solidFill>
              </a:rPr>
              <a:t>(Traditional Asset Allocation)</a:t>
            </a:r>
          </a:p>
          <a:p>
            <a:pPr fontAlgn="base"/>
            <a:endParaRPr lang="en-US" altLang="ko-KR" dirty="0">
              <a:solidFill>
                <a:schemeClr val="tx1"/>
              </a:solidFill>
            </a:endParaRP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	- EWP(Equal Weight Portfolio)  </a:t>
            </a:r>
            <a:r>
              <a:rPr lang="ko-KR" altLang="en-US" dirty="0">
                <a:solidFill>
                  <a:schemeClr val="tx1"/>
                </a:solidFill>
              </a:rPr>
              <a:t>동일비중 자산 배분</a:t>
            </a:r>
            <a:endParaRPr lang="en-US" altLang="ko-KR" dirty="0">
              <a:solidFill>
                <a:schemeClr val="tx1"/>
              </a:solidFill>
            </a:endParaRPr>
          </a:p>
          <a:p>
            <a:pPr fontAlgn="base"/>
            <a:endParaRPr lang="en-US" altLang="ko-KR" dirty="0">
              <a:solidFill>
                <a:schemeClr val="tx1"/>
              </a:solidFill>
            </a:endParaRP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위험 기반 자산배분전략</a:t>
            </a:r>
            <a:r>
              <a:rPr lang="en-US" altLang="ko-KR" dirty="0">
                <a:solidFill>
                  <a:schemeClr val="tx1"/>
                </a:solidFill>
              </a:rPr>
              <a:t>( Risk basic Asset Allocation )</a:t>
            </a:r>
          </a:p>
          <a:p>
            <a:pPr fontAlgn="base"/>
            <a:endParaRPr lang="en-US" altLang="ko-KR" dirty="0">
              <a:solidFill>
                <a:schemeClr val="tx1"/>
              </a:solidFill>
            </a:endParaRP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    	- MDP(Maximum Diversified Portfolio)</a:t>
            </a: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	- MVP(Minimum Variance Portfolio)</a:t>
            </a: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	- ERCP(Equal Risk Contribution Portfolio)</a:t>
            </a: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pPr fontAlgn="base"/>
            <a:endParaRPr lang="en-US" altLang="ko-KR" dirty="0">
              <a:solidFill>
                <a:schemeClr val="tx1"/>
              </a:solidFill>
            </a:endParaRP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3 . </a:t>
            </a:r>
            <a:r>
              <a:rPr lang="ko-KR" altLang="en-US" dirty="0">
                <a:solidFill>
                  <a:schemeClr val="tx1"/>
                </a:solidFill>
              </a:rPr>
              <a:t>모멘텀 기반 자산배분전략</a:t>
            </a:r>
            <a:r>
              <a:rPr lang="en-US" altLang="ko-KR" dirty="0">
                <a:solidFill>
                  <a:schemeClr val="tx1"/>
                </a:solidFill>
              </a:rPr>
              <a:t>( Momentum basic Asset Allocation)</a:t>
            </a: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	- Cross Section Momentum Portfolio (</a:t>
            </a:r>
            <a:r>
              <a:rPr lang="ko-KR" altLang="en-US" dirty="0">
                <a:solidFill>
                  <a:schemeClr val="tx1"/>
                </a:solidFill>
              </a:rPr>
              <a:t>상대 모멘텀 포트폴리오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	- Dual Momentum Portfolio  ( </a:t>
            </a:r>
            <a:r>
              <a:rPr lang="ko-KR" altLang="en-US" dirty="0">
                <a:solidFill>
                  <a:schemeClr val="tx1"/>
                </a:solidFill>
              </a:rPr>
              <a:t>듀얼 모멘텀 포트폴리오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fontAlgn="base"/>
            <a:endParaRPr lang="en-US" altLang="ko-KR" dirty="0">
              <a:solidFill>
                <a:schemeClr val="tx1"/>
              </a:solidFill>
            </a:endParaRP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4,  </a:t>
            </a:r>
            <a:r>
              <a:rPr lang="ko-KR" altLang="en-US" dirty="0" err="1">
                <a:solidFill>
                  <a:schemeClr val="tx1"/>
                </a:solidFill>
              </a:rPr>
              <a:t>멀티팩터</a:t>
            </a:r>
            <a:r>
              <a:rPr lang="ko-KR" altLang="en-US" dirty="0">
                <a:solidFill>
                  <a:schemeClr val="tx1"/>
                </a:solidFill>
              </a:rPr>
              <a:t> 자산배분전략 </a:t>
            </a:r>
            <a:r>
              <a:rPr lang="en-US" altLang="ko-KR" dirty="0">
                <a:solidFill>
                  <a:schemeClr val="tx1"/>
                </a:solidFill>
              </a:rPr>
              <a:t>( Multi-Factor Asset Allocation)</a:t>
            </a: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	- Mom X Risk Multi-Factor Portfolio(</a:t>
            </a:r>
            <a:r>
              <a:rPr lang="ko-KR" altLang="en-US" dirty="0">
                <a:solidFill>
                  <a:schemeClr val="tx1"/>
                </a:solidFill>
              </a:rPr>
              <a:t>모멘텀</a:t>
            </a:r>
            <a:r>
              <a:rPr lang="en-US" altLang="ko-KR" dirty="0">
                <a:solidFill>
                  <a:schemeClr val="tx1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위험 멀티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 err="1">
                <a:solidFill>
                  <a:schemeClr val="tx1"/>
                </a:solidFill>
              </a:rPr>
              <a:t>팩터</a:t>
            </a:r>
            <a:r>
              <a:rPr lang="ko-KR" altLang="en-US" dirty="0">
                <a:solidFill>
                  <a:schemeClr val="tx1"/>
                </a:solidFill>
              </a:rPr>
              <a:t> 포트폴리오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2400" dirty="0">
                <a:solidFill>
                  <a:schemeClr val="tx1"/>
                </a:solidFill>
              </a:rPr>
              <a:t>EW(Equal Weight) </a:t>
            </a:r>
            <a:endParaRPr lang="en-US" altLang="ko-KR" sz="2400" b="1" kern="0" dirty="0">
              <a:solidFill>
                <a:schemeClr val="tx1"/>
              </a:solidFill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17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51772" y="546099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en-US" altLang="ko-KR" sz="2000" dirty="0">
              <a:solidFill>
                <a:schemeClr val="tx1"/>
              </a:solidFill>
            </a:endParaRPr>
          </a:p>
          <a:p>
            <a:pPr algn="r" fontAlgn="base"/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510018" y="237474"/>
            <a:ext cx="5436882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        Why Risk and Momentum ?</a:t>
            </a: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9A9C013-56AB-4AE0-A544-081EBDA4C1D3}"/>
                  </a:ext>
                </a:extLst>
              </p:cNvPr>
              <p:cNvSpPr/>
              <p:nvPr/>
            </p:nvSpPr>
            <p:spPr>
              <a:xfrm>
                <a:off x="549532" y="1008421"/>
                <a:ext cx="10970980" cy="62987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2400" dirty="0">
                    <a:latin typeface="+mj-lt"/>
                  </a:rPr>
                  <a:t>1. </a:t>
                </a:r>
                <a:r>
                  <a:rPr lang="ko-KR" altLang="en-US" sz="2400" dirty="0">
                    <a:latin typeface="+mj-lt"/>
                  </a:rPr>
                  <a:t>효율적 시장가설 </a:t>
                </a:r>
                <a:r>
                  <a:rPr lang="en-US" altLang="ko-KR" sz="2400" dirty="0">
                    <a:latin typeface="+mj-lt"/>
                  </a:rPr>
                  <a:t>(EMH :Efficient Market Hypothesis) : </a:t>
                </a:r>
                <a:r>
                  <a:rPr lang="en-US" altLang="ko-KR" sz="2400" dirty="0" err="1">
                    <a:latin typeface="+mj-lt"/>
                  </a:rPr>
                  <a:t>Fama</a:t>
                </a:r>
                <a:r>
                  <a:rPr lang="en-US" altLang="ko-KR" sz="2400" dirty="0">
                    <a:latin typeface="+mj-lt"/>
                  </a:rPr>
                  <a:t>(1965) </a:t>
                </a:r>
                <a:r>
                  <a:rPr lang="ko-KR" altLang="en-US" sz="2400" dirty="0">
                    <a:latin typeface="+mj-lt"/>
                  </a:rPr>
                  <a:t> </a:t>
                </a:r>
                <a:endParaRPr lang="en-US" altLang="ko-KR" sz="2400" dirty="0">
                  <a:latin typeface="+mj-lt"/>
                </a:endParaRPr>
              </a:p>
              <a:p>
                <a:pPr marL="457200" indent="-457200" fontAlgn="base">
                  <a:buAutoNum type="arabicPeriod"/>
                </a:pPr>
                <a:endParaRPr lang="en-US" altLang="ko-KR" sz="2400" dirty="0">
                  <a:latin typeface="+mj-lt"/>
                </a:endParaRPr>
              </a:p>
              <a:p>
                <a:pPr marL="342900" indent="-342900" fontAlgn="base">
                  <a:buAutoNum type="arabicPeriod" startAt="2"/>
                </a:pPr>
                <a:endParaRPr lang="en-US" altLang="ko-KR" sz="1400" b="1" kern="0" dirty="0">
                  <a:latin typeface="+mj-lt"/>
                </a:endParaRPr>
              </a:p>
              <a:p>
                <a:pPr fontAlgn="base"/>
                <a:r>
                  <a:rPr lang="en-US" altLang="ko-KR" dirty="0">
                    <a:latin typeface="+mj-lt"/>
                  </a:rPr>
                  <a:t>- </a:t>
                </a:r>
                <a:r>
                  <a:rPr lang="ko-KR" altLang="en-US" dirty="0">
                    <a:latin typeface="+mj-lt"/>
                  </a:rPr>
                  <a:t>시장은 효율적이다</a:t>
                </a:r>
                <a:r>
                  <a:rPr lang="en-US" altLang="ko-KR" dirty="0">
                    <a:latin typeface="+mj-lt"/>
                  </a:rPr>
                  <a:t>. </a:t>
                </a:r>
                <a:r>
                  <a:rPr lang="ko-KR" altLang="en-US" dirty="0">
                    <a:latin typeface="+mj-lt"/>
                  </a:rPr>
                  <a:t>따라서  자산의 가격은 모든 정보를 즉각 반영하므로 어떠한 과거 정보로 미래를 예측 하는 것은 불가능하다</a:t>
                </a:r>
                <a:r>
                  <a:rPr lang="en-US" altLang="ko-KR" dirty="0">
                    <a:latin typeface="+mj-lt"/>
                  </a:rPr>
                  <a:t>.</a:t>
                </a:r>
              </a:p>
              <a:p>
                <a:pPr fontAlgn="base"/>
                <a:endParaRPr lang="en-US" altLang="ko-KR" dirty="0">
                  <a:latin typeface="+mj-lt"/>
                </a:endParaRPr>
              </a:p>
              <a:p>
                <a:pPr fontAlgn="base"/>
                <a:r>
                  <a:rPr lang="en-US" altLang="ko-KR" dirty="0">
                    <a:latin typeface="+mj-lt"/>
                  </a:rPr>
                  <a:t>- AR(Autoregressive model) 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𝟇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j-lt"/>
                  </a:rPr>
                  <a:t> , 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=0)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,</m:t>
                    </m:r>
                  </m:oMath>
                </a14:m>
                <a:r>
                  <a:rPr lang="en-US" altLang="ko-KR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j-lt"/>
                  </a:rPr>
                  <a:t> : t </a:t>
                </a:r>
                <a:r>
                  <a:rPr lang="ko-KR" altLang="en-US" dirty="0">
                    <a:latin typeface="+mj-lt"/>
                  </a:rPr>
                  <a:t>시점 </a:t>
                </a:r>
                <a:r>
                  <a:rPr lang="en-US" altLang="ko-KR" dirty="0">
                    <a:latin typeface="+mj-lt"/>
                  </a:rPr>
                  <a:t>i </a:t>
                </a:r>
                <a:r>
                  <a:rPr lang="ko-KR" altLang="en-US" dirty="0">
                    <a:latin typeface="+mj-lt"/>
                  </a:rPr>
                  <a:t>자산의 수익률</a:t>
                </a:r>
                <a:r>
                  <a:rPr lang="en-US" altLang="ko-KR" dirty="0">
                    <a:latin typeface="+mj-lt"/>
                  </a:rPr>
                  <a:t>)</a:t>
                </a:r>
              </a:p>
              <a:p>
                <a:pPr fontAlgn="base"/>
                <a:endParaRPr lang="en-US" altLang="ko-KR" dirty="0">
                  <a:latin typeface="+mj-lt"/>
                </a:endParaRPr>
              </a:p>
              <a:p>
                <a:pPr fontAlgn="base"/>
                <a:endParaRPr lang="en-US" altLang="ko-KR" dirty="0">
                  <a:latin typeface="+mj-lt"/>
                </a:endParaRPr>
              </a:p>
              <a:p>
                <a:pPr fontAlgn="base"/>
                <a:endParaRPr lang="en-US" altLang="ko-KR" dirty="0">
                  <a:latin typeface="+mj-lt"/>
                </a:endParaRPr>
              </a:p>
              <a:p>
                <a:pPr fontAlgn="base"/>
                <a:r>
                  <a:rPr lang="en-US" altLang="ko-KR" sz="2400" dirty="0">
                    <a:latin typeface="+mj-lt"/>
                  </a:rPr>
                  <a:t>2. </a:t>
                </a:r>
                <a:r>
                  <a:rPr lang="ko-KR" altLang="en-US" sz="2400" dirty="0">
                    <a:latin typeface="+mj-lt"/>
                  </a:rPr>
                  <a:t>자산가격결정모형</a:t>
                </a:r>
                <a:r>
                  <a:rPr lang="en-US" altLang="ko-KR" sz="2400" dirty="0">
                    <a:latin typeface="+mj-lt"/>
                  </a:rPr>
                  <a:t>(Capital Asset Pricing Model) :</a:t>
                </a:r>
                <a:r>
                  <a:rPr lang="en-US" altLang="ko-KR" sz="2400" dirty="0"/>
                  <a:t> Markowitz(1952)</a:t>
                </a:r>
              </a:p>
              <a:p>
                <a:pPr fontAlgn="base"/>
                <a:endParaRPr lang="en-US" altLang="ko-KR" sz="2400" dirty="0">
                  <a:latin typeface="+mj-lt"/>
                </a:endParaRPr>
              </a:p>
              <a:p>
                <a:pPr marL="342900" indent="-342900" fontAlgn="base">
                  <a:buAutoNum type="arabicPeriod"/>
                </a:pPr>
                <a:endParaRPr lang="en-US" altLang="ko-KR" dirty="0">
                  <a:latin typeface="+mj-lt"/>
                </a:endParaRPr>
              </a:p>
              <a:p>
                <a:pPr fontAlgn="base"/>
                <a:r>
                  <a:rPr lang="en-US" altLang="ko-KR" dirty="0">
                    <a:latin typeface="+mj-lt"/>
                  </a:rPr>
                  <a:t>- </a:t>
                </a:r>
                <a:r>
                  <a:rPr lang="ko-KR" altLang="en-US" dirty="0">
                    <a:latin typeface="+mj-lt"/>
                  </a:rPr>
                  <a:t>높은 위험을 갖는 자산일 수록 높은 수익률을 기대할 수 있다</a:t>
                </a:r>
                <a:r>
                  <a:rPr lang="en-US" altLang="ko-KR" dirty="0">
                    <a:latin typeface="+mj-lt"/>
                  </a:rPr>
                  <a:t>. :  High Risk  – High Return </a:t>
                </a:r>
              </a:p>
              <a:p>
                <a:pPr fontAlgn="base"/>
                <a:endParaRPr lang="en-US" altLang="ko-KR" dirty="0">
                  <a:latin typeface="+mj-lt"/>
                </a:endParaRPr>
              </a:p>
              <a:p>
                <a:pPr marL="285750" indent="-285750" fontAlgn="base">
                  <a:buFontTx/>
                  <a:buChar char="-"/>
                </a:pPr>
                <a:r>
                  <a:rPr lang="en-US" altLang="ko-KR" dirty="0">
                    <a:latin typeface="+mj-lt"/>
                  </a:rPr>
                  <a:t>CAPM(Capital Asset Pricing Model)  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altLang="ko-KR" dirty="0"/>
                      <m:t>&gt;0)</m:t>
                    </m:r>
                  </m:oMath>
                </a14:m>
                <a:r>
                  <a:rPr lang="en-US" altLang="ko-KR" dirty="0">
                    <a:latin typeface="+mj-lt"/>
                  </a:rPr>
                  <a:t>							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𝑅𝑒𝑡𝑢𝑟𝑛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𝑅𝑖𝑠𝑘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/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, 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>
                    <a:latin typeface="+mj-lt"/>
                  </a:rPr>
                  <a:t>&gt;0)</a:t>
                </a:r>
              </a:p>
              <a:p>
                <a:pPr marL="285750" indent="-285750" fontAlgn="base">
                  <a:buFontTx/>
                  <a:buChar char="-"/>
                </a:pPr>
                <a:endParaRPr lang="en-US" altLang="ko-KR" dirty="0">
                  <a:latin typeface="+mj-lt"/>
                </a:endParaRPr>
              </a:p>
              <a:p>
                <a:pPr fontAlgn="base"/>
                <a:r>
                  <a:rPr lang="en-US" altLang="ko-KR" dirty="0">
                    <a:latin typeface="+mj-lt"/>
                  </a:rPr>
                  <a:t>                                                  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9A9C013-56AB-4AE0-A544-081EBDA4C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2" y="1008421"/>
                <a:ext cx="10970980" cy="6298712"/>
              </a:xfrm>
              <a:prstGeom prst="rect">
                <a:avLst/>
              </a:prstGeom>
              <a:blipFill>
                <a:blip r:embed="rId2"/>
                <a:stretch>
                  <a:fillRect l="-833" t="-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689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51772" y="546099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en-US" altLang="ko-KR" sz="2000" dirty="0">
              <a:solidFill>
                <a:schemeClr val="tx1"/>
              </a:solidFill>
            </a:endParaRPr>
          </a:p>
          <a:p>
            <a:pPr algn="r" fontAlgn="base"/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510018" y="237474"/>
            <a:ext cx="5436882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        Why Risk and Momentum ?</a:t>
            </a: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A9C013-56AB-4AE0-A544-081EBDA4C1D3}"/>
              </a:ext>
            </a:extLst>
          </p:cNvPr>
          <p:cNvSpPr/>
          <p:nvPr/>
        </p:nvSpPr>
        <p:spPr>
          <a:xfrm>
            <a:off x="549532" y="1008421"/>
            <a:ext cx="1097098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+mj-lt"/>
            </a:endParaRPr>
          </a:p>
          <a:p>
            <a:pPr fontAlgn="base"/>
            <a:endParaRPr lang="en-US" altLang="ko-KR" sz="1400" dirty="0">
              <a:latin typeface="+mj-lt"/>
            </a:endParaRPr>
          </a:p>
          <a:p>
            <a:pPr fontAlgn="base"/>
            <a:r>
              <a:rPr lang="en-US" altLang="ko-KR" sz="2800" dirty="0">
                <a:latin typeface="+mj-lt"/>
              </a:rPr>
              <a:t>1. </a:t>
            </a:r>
            <a:r>
              <a:rPr lang="ko-KR" altLang="en-US" sz="2800" dirty="0">
                <a:latin typeface="+mj-lt"/>
              </a:rPr>
              <a:t>효율적 시장가설 </a:t>
            </a:r>
            <a:r>
              <a:rPr lang="en-US" altLang="ko-KR" sz="2800" dirty="0">
                <a:latin typeface="+mj-lt"/>
              </a:rPr>
              <a:t>:  </a:t>
            </a:r>
            <a:r>
              <a:rPr lang="ko-KR" altLang="en-US" sz="2800" dirty="0">
                <a:latin typeface="+mj-lt"/>
              </a:rPr>
              <a:t>주가 예측 불가능 </a:t>
            </a:r>
            <a:endParaRPr lang="en-US" altLang="ko-KR" sz="2800" dirty="0">
              <a:latin typeface="+mj-lt"/>
            </a:endParaRPr>
          </a:p>
          <a:p>
            <a:pPr marL="342900" indent="-342900" fontAlgn="base">
              <a:buAutoNum type="arabicPeriod" startAt="2"/>
            </a:pPr>
            <a:endParaRPr lang="en-US" altLang="ko-KR" sz="2800" b="1" kern="0" dirty="0">
              <a:latin typeface="+mj-lt"/>
            </a:endParaRPr>
          </a:p>
          <a:p>
            <a:pPr fontAlgn="base"/>
            <a:r>
              <a:rPr lang="en-US" altLang="ko-KR" sz="2800" dirty="0">
                <a:latin typeface="+mj-lt"/>
              </a:rPr>
              <a:t>2. </a:t>
            </a:r>
            <a:r>
              <a:rPr lang="ko-KR" altLang="en-US" sz="2800" dirty="0">
                <a:latin typeface="+mj-lt"/>
              </a:rPr>
              <a:t>자산가격결정모형  </a:t>
            </a:r>
            <a:r>
              <a:rPr lang="en-US" altLang="ko-KR" sz="2800" dirty="0">
                <a:latin typeface="+mj-lt"/>
              </a:rPr>
              <a:t>: </a:t>
            </a:r>
            <a:r>
              <a:rPr lang="ko-KR" altLang="en-US" sz="2800" dirty="0">
                <a:latin typeface="+mj-lt"/>
              </a:rPr>
              <a:t> 하이 리스크 하이리턴</a:t>
            </a:r>
            <a:endParaRPr lang="en-US" altLang="ko-KR" sz="2800" dirty="0">
              <a:latin typeface="+mj-lt"/>
            </a:endParaRPr>
          </a:p>
          <a:p>
            <a:pPr fontAlgn="base"/>
            <a:endParaRPr lang="en-US" altLang="ko-KR" sz="2800" dirty="0">
              <a:latin typeface="+mj-lt"/>
            </a:endParaRPr>
          </a:p>
          <a:p>
            <a:pPr fontAlgn="base"/>
            <a:endParaRPr lang="en-US" altLang="ko-KR" sz="2800" dirty="0">
              <a:latin typeface="+mj-lt"/>
            </a:endParaRPr>
          </a:p>
          <a:p>
            <a:pPr fontAlgn="base"/>
            <a:endParaRPr lang="en-US" altLang="ko-KR" sz="2800" dirty="0">
              <a:latin typeface="+mj-lt"/>
            </a:endParaRPr>
          </a:p>
          <a:p>
            <a:pPr algn="ctr" fontAlgn="base"/>
            <a:r>
              <a:rPr lang="en-US" altLang="ko-KR" sz="2800" dirty="0">
                <a:latin typeface="+mj-lt"/>
              </a:rPr>
              <a:t> </a:t>
            </a:r>
            <a:r>
              <a:rPr lang="ko-KR" altLang="en-US" sz="2800" dirty="0">
                <a:latin typeface="+mj-lt"/>
              </a:rPr>
              <a:t> </a:t>
            </a:r>
            <a:r>
              <a:rPr lang="en-US" altLang="ko-KR" sz="2800" dirty="0">
                <a:latin typeface="+mj-lt"/>
              </a:rPr>
              <a:t>“ </a:t>
            </a:r>
            <a:r>
              <a:rPr lang="ko-KR" altLang="en-US" sz="2800" dirty="0">
                <a:latin typeface="+mj-lt"/>
              </a:rPr>
              <a:t>주가 예측은 불가능하니까</a:t>
            </a:r>
            <a:r>
              <a:rPr lang="en-US" altLang="ko-KR" sz="2800" dirty="0">
                <a:latin typeface="+mj-lt"/>
              </a:rPr>
              <a:t>,</a:t>
            </a:r>
            <a:r>
              <a:rPr lang="ko-KR" altLang="en-US" sz="2800" dirty="0">
                <a:latin typeface="+mj-lt"/>
              </a:rPr>
              <a:t> 돈 많이 벌고 싶으면 </a:t>
            </a:r>
            <a:endParaRPr lang="en-US" altLang="ko-KR" sz="2800" dirty="0">
              <a:latin typeface="+mj-lt"/>
            </a:endParaRPr>
          </a:p>
          <a:p>
            <a:pPr algn="ctr" fontAlgn="base"/>
            <a:r>
              <a:rPr lang="ko-KR" altLang="en-US" sz="2800" dirty="0">
                <a:latin typeface="+mj-lt"/>
              </a:rPr>
              <a:t>많은 위험을 감당하세요</a:t>
            </a:r>
            <a:r>
              <a:rPr lang="en-US" altLang="ko-KR" sz="2800" dirty="0">
                <a:latin typeface="+mj-lt"/>
              </a:rPr>
              <a:t>.</a:t>
            </a:r>
            <a:r>
              <a:rPr lang="ko-KR" altLang="en-US" sz="2800" dirty="0">
                <a:latin typeface="+mj-lt"/>
              </a:rPr>
              <a:t> </a:t>
            </a:r>
            <a:r>
              <a:rPr lang="en-US" altLang="ko-KR" sz="2800" dirty="0">
                <a:latin typeface="+mj-lt"/>
              </a:rPr>
              <a:t>“ </a:t>
            </a:r>
            <a:r>
              <a:rPr lang="ko-KR" altLang="en-US" sz="2800" dirty="0">
                <a:latin typeface="+mj-lt"/>
              </a:rPr>
              <a:t> </a:t>
            </a:r>
            <a:endParaRPr lang="en-US" altLang="ko-KR" sz="2800" dirty="0"/>
          </a:p>
          <a:p>
            <a:pPr fontAlgn="base"/>
            <a:endParaRPr lang="en-US" altLang="ko-KR" dirty="0">
              <a:latin typeface="+mj-lt"/>
            </a:endParaRPr>
          </a:p>
          <a:p>
            <a:pPr marL="342900" indent="-342900" fontAlgn="base">
              <a:buAutoNum type="arabicPeriod"/>
            </a:pPr>
            <a:endParaRPr lang="en-US" altLang="ko-KR" dirty="0">
              <a:latin typeface="+mj-lt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556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7736" y="555551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Fama-French(2015)</a:t>
            </a:r>
            <a:endParaRPr lang="en-US" altLang="ko-KR" dirty="0"/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2400" dirty="0"/>
              <a:t>Why Risk and Momentum ?</a:t>
            </a:r>
            <a:endParaRPr lang="en-US" altLang="ko-KR" sz="2400" b="1" kern="0" dirty="0">
              <a:solidFill>
                <a:schemeClr val="tx1"/>
              </a:solidFill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A04605E-3E4C-4125-8D4E-D34F2BC0055A}"/>
                  </a:ext>
                </a:extLst>
              </p:cNvPr>
              <p:cNvSpPr/>
              <p:nvPr/>
            </p:nvSpPr>
            <p:spPr>
              <a:xfrm>
                <a:off x="771787" y="1302148"/>
                <a:ext cx="10058399" cy="37802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2800" dirty="0"/>
                  <a:t>CAPM(Capital Asset Pricing Model) : </a:t>
                </a:r>
                <a:r>
                  <a:rPr lang="ko-KR" altLang="en-US" sz="2800" dirty="0"/>
                  <a:t>자산가격 결정 모형</a:t>
                </a:r>
                <a:endParaRPr lang="en-US" altLang="ko-KR" sz="2800" dirty="0"/>
              </a:p>
              <a:p>
                <a:pPr fontAlgn="base"/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fontAlgn="base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               </a:t>
                </a:r>
              </a:p>
              <a:p>
                <a:pPr fontAlgn="base"/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fontAlgn="base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𝑆𝑀𝐵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  <a:p>
                <a:pPr fontAlgn="base"/>
                <a:endParaRPr lang="en-US" altLang="ko-KR" dirty="0"/>
              </a:p>
              <a:p>
                <a:pPr fontAlgn="base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𝑆𝑀𝐵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𝐻𝑀𝐿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  <a:p>
                <a:pPr fontAlgn="base"/>
                <a:endParaRPr lang="en-US" altLang="ko-KR" dirty="0"/>
              </a:p>
              <a:p>
                <a:pPr fontAlgn="base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𝑆𝑀𝐵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𝐻𝑀𝐿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𝑅𝑀𝑊</m:t>
                          </m:r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  <a:p>
                <a:pPr fontAlgn="base"/>
                <a:endParaRPr lang="en-US" altLang="ko-KR" dirty="0"/>
              </a:p>
              <a:p>
                <a:pPr fontAlgn="base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𝑆𝑀𝐵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𝐻𝑀𝐿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𝑅𝑀𝑊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𝐶𝑀𝐴</m:t>
                          </m:r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  <a:p>
                <a:pPr fontAlgn="base"/>
                <a:r>
                  <a:rPr lang="en-US" altLang="ko-KR" dirty="0"/>
                  <a:t>                                         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A04605E-3E4C-4125-8D4E-D34F2BC00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87" y="1302148"/>
                <a:ext cx="10058399" cy="3780202"/>
              </a:xfrm>
              <a:prstGeom prst="rect">
                <a:avLst/>
              </a:prstGeom>
              <a:blipFill>
                <a:blip r:embed="rId2"/>
                <a:stretch>
                  <a:fillRect l="-1273" t="-1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713904E-C1ED-4989-9F52-C50E578382CB}"/>
              </a:ext>
            </a:extLst>
          </p:cNvPr>
          <p:cNvSpPr txBox="1"/>
          <p:nvPr/>
        </p:nvSpPr>
        <p:spPr>
          <a:xfrm>
            <a:off x="8867163" y="1997839"/>
            <a:ext cx="21308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Markowitz(1952)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Fama</a:t>
            </a:r>
            <a:r>
              <a:rPr lang="en-US" altLang="ko-KR" dirty="0"/>
              <a:t>-French(2015)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DB839CB1-A1B3-4E51-9536-27B4117BC14F}"/>
              </a:ext>
            </a:extLst>
          </p:cNvPr>
          <p:cNvSpPr/>
          <p:nvPr/>
        </p:nvSpPr>
        <p:spPr>
          <a:xfrm>
            <a:off x="9852869" y="2472655"/>
            <a:ext cx="159391" cy="19126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07B472-C0EF-45F5-AEAF-7E46D9161EB3}"/>
                  </a:ext>
                </a:extLst>
              </p:cNvPr>
              <p:cNvSpPr txBox="1"/>
              <p:nvPr/>
            </p:nvSpPr>
            <p:spPr>
              <a:xfrm>
                <a:off x="771099" y="5174937"/>
                <a:ext cx="74745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자산의 기대 수익률 </a:t>
                </a:r>
                <a:r>
                  <a:rPr lang="en-US" altLang="ko-KR" sz="24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</m:nary>
                  </m:oMath>
                </a14:m>
                <a:r>
                  <a:rPr lang="en-US" altLang="ko-KR" sz="2400" dirty="0"/>
                  <a:t>(</a:t>
                </a:r>
                <a:r>
                  <a:rPr lang="ko-KR" altLang="en-US" sz="2400" dirty="0"/>
                  <a:t>위험 기반 요인</a:t>
                </a:r>
                <a:r>
                  <a:rPr lang="en-US" altLang="ko-KR" sz="2400" dirty="0"/>
                  <a:t>)</a:t>
                </a:r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High – Risk  =&gt; High Return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07B472-C0EF-45F5-AEAF-7E46D9161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99" y="5174937"/>
                <a:ext cx="7474591" cy="1200329"/>
              </a:xfrm>
              <a:prstGeom prst="rect">
                <a:avLst/>
              </a:prstGeom>
              <a:blipFill>
                <a:blip r:embed="rId3"/>
                <a:stretch>
                  <a:fillRect l="-1222" t="-49239" b="-147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977CEE1B-DAF0-4A04-8614-6C14996BAC46}"/>
              </a:ext>
            </a:extLst>
          </p:cNvPr>
          <p:cNvSpPr/>
          <p:nvPr/>
        </p:nvSpPr>
        <p:spPr>
          <a:xfrm>
            <a:off x="365066" y="1997978"/>
            <a:ext cx="138273" cy="26534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862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7736" y="555551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Fama-French(2015)</a:t>
            </a:r>
            <a:endParaRPr lang="en-US" altLang="ko-KR" dirty="0"/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2400" dirty="0"/>
              <a:t>Why Risk and Momentum ?</a:t>
            </a:r>
            <a:endParaRPr lang="en-US" altLang="ko-KR" sz="2400" b="1" kern="0" dirty="0">
              <a:solidFill>
                <a:schemeClr val="tx1"/>
              </a:solidFill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A04605E-3E4C-4125-8D4E-D34F2BC0055A}"/>
                  </a:ext>
                </a:extLst>
              </p:cNvPr>
              <p:cNvSpPr/>
              <p:nvPr/>
            </p:nvSpPr>
            <p:spPr>
              <a:xfrm>
                <a:off x="707764" y="854725"/>
                <a:ext cx="10058399" cy="64940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2800" dirty="0"/>
                  <a:t>CAPM(Capital Asset Pricing Model) : </a:t>
                </a:r>
                <a:r>
                  <a:rPr lang="ko-KR" altLang="en-US" sz="2800" dirty="0"/>
                  <a:t>자산가격 결정 모형</a:t>
                </a:r>
                <a:endParaRPr lang="en-US" altLang="ko-KR" sz="2800" dirty="0"/>
              </a:p>
              <a:p>
                <a:pPr fontAlgn="base"/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fontAlgn="base"/>
                <a:endParaRPr lang="en-US" altLang="ko-KR" dirty="0"/>
              </a:p>
              <a:p>
                <a:pPr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𝑆𝑀𝐵</m:t>
                        </m:r>
                      </m:e>
                    </m:d>
                  </m:oMath>
                </a14:m>
                <a:r>
                  <a:rPr lang="en-US" altLang="ko-KR" sz="2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             </m:t>
                        </m:r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𝐻𝑀𝐿</m:t>
                        </m:r>
                      </m:e>
                    </m:d>
                  </m:oMath>
                </a14:m>
                <a:r>
                  <a:rPr lang="en-US" altLang="ko-KR" sz="2800" i="1" dirty="0">
                    <a:latin typeface="Cambria Math" panose="02040503050406030204" pitchFamily="18" charset="0"/>
                  </a:rPr>
                  <a:t>                                                          </a:t>
                </a:r>
              </a:p>
              <a:p>
                <a:pPr fontAlgn="base"/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fontAlgn="base"/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fontAlgn="base"/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fontAlgn="base"/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fontAlgn="base"/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𝑅𝑀𝑊</m:t>
                        </m:r>
                      </m:e>
                    </m:d>
                  </m:oMath>
                </a14:m>
                <a:r>
                  <a:rPr lang="en-US" altLang="ko-KR" sz="2800" i="1" dirty="0">
                    <a:latin typeface="Cambria Math" panose="02040503050406030204" pitchFamily="18" charset="0"/>
                  </a:rPr>
                  <a:t>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𝐶𝑀𝐴</m:t>
                        </m:r>
                      </m:e>
                    </m:d>
                  </m:oMath>
                </a14:m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fontAlgn="base"/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fontAlgn="base"/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fontAlgn="base"/>
                <a:endParaRPr lang="en-US" altLang="ko-KR" sz="2800" dirty="0"/>
              </a:p>
              <a:p>
                <a:pPr fontAlgn="base"/>
                <a:endParaRPr lang="en-US" altLang="ko-KR" dirty="0"/>
              </a:p>
              <a:p>
                <a:pPr fontAlgn="base"/>
                <a:endParaRPr lang="en-US" altLang="ko-KR" dirty="0"/>
              </a:p>
              <a:p>
                <a:pPr fontAlgn="base"/>
                <a:endParaRPr lang="en-US" altLang="ko-KR" dirty="0"/>
              </a:p>
              <a:p>
                <a:pPr fontAlgn="base"/>
                <a:r>
                  <a:rPr lang="en-US" altLang="ko-KR" dirty="0"/>
                  <a:t>                                         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A04605E-3E4C-4125-8D4E-D34F2BC00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64" y="854725"/>
                <a:ext cx="10058399" cy="6494085"/>
              </a:xfrm>
              <a:prstGeom prst="rect">
                <a:avLst/>
              </a:prstGeom>
              <a:blipFill>
                <a:blip r:embed="rId2"/>
                <a:stretch>
                  <a:fillRect l="-1212" t="-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BD721470-485E-4CCD-8389-7609A43C1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75" y="1479228"/>
            <a:ext cx="1581150" cy="2257425"/>
          </a:xfrm>
          <a:prstGeom prst="rect">
            <a:avLst/>
          </a:prstGeom>
        </p:spPr>
      </p:pic>
      <p:pic>
        <p:nvPicPr>
          <p:cNvPr id="9" name="그림 8" descr="텍스트, 사람, 남자, 정장이(가) 표시된 사진&#10;&#10;자동 생성된 설명">
            <a:extLst>
              <a:ext uri="{FF2B5EF4-FFF2-40B4-BE49-F238E27FC236}">
                <a16:creationId xmlns:a16="http://schemas.microsoft.com/office/drawing/2014/main" id="{CB1BB8FE-4397-4CDF-98EC-6A2C3AAF6F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02" y="1406042"/>
            <a:ext cx="1581150" cy="2302646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0577939-BB3D-4C9E-B8FD-AF4CC038D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02" y="4077884"/>
            <a:ext cx="1581151" cy="2066864"/>
          </a:xfrm>
          <a:prstGeom prst="rect">
            <a:avLst/>
          </a:prstGeom>
        </p:spPr>
      </p:pic>
      <p:pic>
        <p:nvPicPr>
          <p:cNvPr id="14" name="그림 13" descr="텍스트, 음식, 표지판이(가) 표시된 사진&#10;&#10;자동 생성된 설명">
            <a:extLst>
              <a:ext uri="{FF2B5EF4-FFF2-40B4-BE49-F238E27FC236}">
                <a16:creationId xmlns:a16="http://schemas.microsoft.com/office/drawing/2014/main" id="{1BF91501-7A96-492E-A49C-4462B27180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75" y="4101767"/>
            <a:ext cx="15811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43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Low Risk Anomaly &amp; Momentum Anomaly</a:t>
            </a:r>
            <a:endParaRPr lang="en-US" altLang="ko-KR" dirty="0"/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2400" dirty="0"/>
              <a:t>Why Risk and Momentum ?</a:t>
            </a:r>
            <a:endParaRPr lang="en-US" altLang="ko-KR" sz="2400" b="1" kern="0" dirty="0">
              <a:solidFill>
                <a:schemeClr val="tx1"/>
              </a:solidFill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33BE57-B169-49EB-93E1-64C048BAB2B5}"/>
                  </a:ext>
                </a:extLst>
              </p:cNvPr>
              <p:cNvSpPr txBox="1"/>
              <p:nvPr/>
            </p:nvSpPr>
            <p:spPr>
              <a:xfrm>
                <a:off x="587229" y="1008422"/>
                <a:ext cx="10989578" cy="529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1. Low Risk Anomaly (</a:t>
                </a:r>
                <a:r>
                  <a:rPr lang="ko-KR" altLang="en-US" sz="2400" dirty="0"/>
                  <a:t>저 위험 이례현상</a:t>
                </a:r>
                <a:r>
                  <a:rPr lang="en-US" altLang="ko-KR" sz="2400" dirty="0"/>
                  <a:t>)</a:t>
                </a:r>
              </a:p>
              <a:p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	 - Low Risk =&gt; High Return (</a:t>
                </a:r>
                <a:r>
                  <a:rPr lang="ko-KR" altLang="en-US" dirty="0"/>
                  <a:t>위험이 낮으면 수익률이 높은 이상현상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	 - Return 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/>
                  <a:t>(Risk), (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/>
                  <a:t> &lt; 0 )  :  Low Risk =&gt; High Return (</a:t>
                </a:r>
                <a:r>
                  <a:rPr lang="ko-KR" altLang="en-US" dirty="0"/>
                  <a:t>위험이 낮으면 수익률이 높음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sz="2400" dirty="0"/>
                  <a:t>2. Momentum Anomaly (</a:t>
                </a:r>
                <a:r>
                  <a:rPr lang="ko-KR" altLang="en-US" sz="2400" dirty="0"/>
                  <a:t>모멘텀 이례현상</a:t>
                </a:r>
                <a:r>
                  <a:rPr lang="en-US" altLang="ko-KR" sz="2400" dirty="0"/>
                  <a:t>) 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	- </a:t>
                </a:r>
                <a:r>
                  <a:rPr lang="ko-KR" altLang="en-US" dirty="0"/>
                  <a:t>과거 수익률이 높았던 자산들이 미래에도 수익률이 높은 이상현상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	- AR(Autoregressive model) 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𝟇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400" dirty="0"/>
                  <a:t> , </a:t>
                </a:r>
                <a:r>
                  <a:rPr lang="en-US" altLang="ko-KR" sz="1600" dirty="0"/>
                  <a:t>(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𝟇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!=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0)</m:t>
                    </m:r>
                  </m:oMath>
                </a14:m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endParaRPr lang="en-US" altLang="ko-KR" dirty="0"/>
              </a:p>
              <a:p>
                <a:r>
                  <a:rPr lang="en-US" altLang="ko-KR" dirty="0"/>
                  <a:t>	- Return 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/>
                  <a:t>(Risk)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    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𝑟𝑎𝑛𝑑𝑜𝑚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𝑛𝑜𝑚𝑎𝑙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/>
                  <a:t>위험과 수익률이 상관관계가 없음 </a:t>
                </a:r>
                <a:r>
                  <a:rPr lang="en-US" altLang="ko-KR" dirty="0"/>
                  <a:t>  </a:t>
                </a:r>
              </a:p>
              <a:p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33BE57-B169-49EB-93E1-64C048BAB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29" y="1008422"/>
                <a:ext cx="10989578" cy="5298630"/>
              </a:xfrm>
              <a:prstGeom prst="rect">
                <a:avLst/>
              </a:prstGeom>
              <a:blipFill>
                <a:blip r:embed="rId2"/>
                <a:stretch>
                  <a:fillRect l="-832" t="-9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41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Low Risk Anomaly &amp; Momentum Anomaly</a:t>
            </a:r>
            <a:endParaRPr lang="en-US" altLang="ko-KR" dirty="0"/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2400" dirty="0"/>
              <a:t>Why Risk and Momentum ?</a:t>
            </a:r>
            <a:endParaRPr lang="en-US" altLang="ko-KR" sz="2400" b="1" kern="0" dirty="0">
              <a:solidFill>
                <a:schemeClr val="tx1"/>
              </a:solidFill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3BE57-B169-49EB-93E1-64C048BAB2B5}"/>
              </a:ext>
            </a:extLst>
          </p:cNvPr>
          <p:cNvSpPr txBox="1"/>
          <p:nvPr/>
        </p:nvSpPr>
        <p:spPr>
          <a:xfrm>
            <a:off x="613794" y="1005703"/>
            <a:ext cx="1096441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/>
              <a:t>Why Risk and Momentum ?</a:t>
            </a:r>
          </a:p>
          <a:p>
            <a:pPr fontAlgn="base"/>
            <a:endParaRPr lang="en-US" altLang="ko-KR" sz="2800" b="1" kern="0" dirty="0"/>
          </a:p>
          <a:p>
            <a:pPr marL="514350" indent="-514350" fontAlgn="base">
              <a:buAutoNum type="arabicPeriod"/>
            </a:pPr>
            <a:r>
              <a:rPr lang="ko-KR" altLang="en-US" sz="2800" b="1" kern="0" dirty="0"/>
              <a:t>낮은 위험으로 높은 수익률을 얻을 수 있다</a:t>
            </a:r>
            <a:r>
              <a:rPr lang="en-US" altLang="ko-KR" sz="2800" b="1" kern="0" dirty="0"/>
              <a:t>.</a:t>
            </a:r>
          </a:p>
          <a:p>
            <a:pPr marL="514350" indent="-514350" fontAlgn="base">
              <a:buAutoNum type="arabicPeriod"/>
            </a:pPr>
            <a:endParaRPr lang="en-US" altLang="ko-KR" sz="2800" b="1" kern="0" dirty="0"/>
          </a:p>
          <a:p>
            <a:pPr marL="514350" indent="-514350" fontAlgn="base">
              <a:buAutoNum type="arabicPeriod"/>
            </a:pPr>
            <a:endParaRPr lang="en-US" altLang="ko-KR" sz="2800" b="1" kern="0" dirty="0"/>
          </a:p>
          <a:p>
            <a:pPr marL="514350" indent="-514350" fontAlgn="base">
              <a:buAutoNum type="arabicPeriod"/>
            </a:pPr>
            <a:r>
              <a:rPr lang="ko-KR" altLang="en-US" sz="2800" b="1" kern="0" dirty="0"/>
              <a:t>과거 정보</a:t>
            </a:r>
            <a:r>
              <a:rPr lang="en-US" altLang="ko-KR" sz="2800" b="1" kern="0" dirty="0"/>
              <a:t>(</a:t>
            </a:r>
            <a:r>
              <a:rPr lang="ko-KR" altLang="en-US" sz="2800" b="1" kern="0" dirty="0"/>
              <a:t>수익률</a:t>
            </a:r>
            <a:r>
              <a:rPr lang="en-US" altLang="ko-KR" sz="2800" b="1" kern="0" dirty="0"/>
              <a:t>) </a:t>
            </a:r>
            <a:r>
              <a:rPr lang="ko-KR" altLang="en-US" sz="2800" b="1" kern="0" dirty="0"/>
              <a:t>미래를 예측 할 수 있다</a:t>
            </a:r>
            <a:r>
              <a:rPr lang="en-US" altLang="ko-KR" sz="2800" b="1" kern="0" dirty="0"/>
              <a:t>. </a:t>
            </a:r>
            <a:r>
              <a:rPr lang="en-US" altLang="ko-KR" sz="1600" b="1" kern="0" dirty="0"/>
              <a:t>(</a:t>
            </a:r>
            <a:r>
              <a:rPr lang="ko-KR" altLang="en-US" sz="1600" b="1" kern="0" dirty="0"/>
              <a:t> 위험과는 관련이 없다</a:t>
            </a:r>
            <a:r>
              <a:rPr lang="en-US" altLang="ko-KR" sz="1600" b="1" kern="0" dirty="0"/>
              <a:t>.)</a:t>
            </a:r>
          </a:p>
          <a:p>
            <a:pPr marL="514350" indent="-514350" fontAlgn="base">
              <a:buAutoNum type="arabicPeriod"/>
            </a:pPr>
            <a:endParaRPr lang="en-US" altLang="ko-KR" sz="1600" b="1" kern="0" dirty="0"/>
          </a:p>
          <a:p>
            <a:pPr marL="514350" indent="-514350" fontAlgn="base">
              <a:buAutoNum type="arabicPeriod"/>
            </a:pPr>
            <a:endParaRPr lang="en-US" altLang="ko-KR" sz="2800" b="1" kern="0" dirty="0"/>
          </a:p>
          <a:p>
            <a:pPr fontAlgn="base"/>
            <a:r>
              <a:rPr lang="en-US" altLang="ko-KR" sz="2800" b="1" kern="0" dirty="0"/>
              <a:t>3. </a:t>
            </a:r>
            <a:r>
              <a:rPr lang="ko-KR" altLang="en-US" sz="2800" b="1" kern="0" dirty="0"/>
              <a:t>이론으로 정립되지 않은 새로운 실증분석 결과 이다</a:t>
            </a:r>
            <a:r>
              <a:rPr lang="en-US" altLang="ko-KR" sz="2800" b="1" kern="0" dirty="0"/>
              <a:t>.</a:t>
            </a:r>
          </a:p>
          <a:p>
            <a:pPr fontAlgn="base"/>
            <a:endParaRPr lang="en-US" altLang="ko-KR" sz="2800" b="1" kern="0" dirty="0"/>
          </a:p>
          <a:p>
            <a:pPr fontAlgn="base"/>
            <a:r>
              <a:rPr lang="ko-KR" altLang="en-US" b="1" kern="0" dirty="0"/>
              <a:t>과거 전통적 전략은 이미 많이 알려져 있다</a:t>
            </a:r>
            <a:r>
              <a:rPr lang="en-US" altLang="ko-KR" b="1" kern="0" dirty="0"/>
              <a:t>. </a:t>
            </a:r>
            <a:r>
              <a:rPr lang="ko-KR" altLang="en-US" b="1" kern="0" dirty="0"/>
              <a:t>따라서 높은 수익률을 얻을 수 없다</a:t>
            </a:r>
            <a:r>
              <a:rPr lang="en-US" altLang="ko-KR" b="1" kern="0" dirty="0"/>
              <a:t>. </a:t>
            </a:r>
            <a:r>
              <a:rPr lang="ko-KR" altLang="en-US" b="1" kern="0" dirty="0"/>
              <a:t>반면 많이 알려지지 않은 전략은 높은 수익률을 얻을 수 있다</a:t>
            </a:r>
            <a:r>
              <a:rPr lang="en-US" altLang="ko-KR" b="1" kern="0" dirty="0"/>
              <a:t>.  </a:t>
            </a:r>
            <a:r>
              <a:rPr lang="ko-KR" altLang="en-US" b="1" kern="0" dirty="0"/>
              <a:t>한 예로 산에 금이 숨겨져 있다는 걸 소수만 알면 소수가 많은 금을 채취할 수 있지만</a:t>
            </a:r>
            <a:r>
              <a:rPr lang="en-US" altLang="ko-KR" b="1" kern="0" dirty="0"/>
              <a:t>, </a:t>
            </a:r>
            <a:r>
              <a:rPr lang="ko-KR" altLang="en-US" b="1" kern="0" dirty="0"/>
              <a:t>다수가 알면 개인 얻을 수 있는 금은 그보다 적다</a:t>
            </a:r>
            <a:r>
              <a:rPr lang="en-US" altLang="ko-KR" b="1" kern="0" dirty="0"/>
              <a:t>.</a:t>
            </a:r>
            <a:r>
              <a:rPr lang="ko-KR" altLang="en-US" b="1" kern="0" dirty="0"/>
              <a:t> </a:t>
            </a:r>
            <a:endParaRPr lang="en-US" altLang="ko-KR" b="1" kern="0" dirty="0"/>
          </a:p>
          <a:p>
            <a:pPr fontAlgn="base"/>
            <a:endParaRPr lang="en-US" altLang="ko-KR" sz="2800" b="1" kern="0" dirty="0"/>
          </a:p>
          <a:p>
            <a:pPr fontAlgn="base"/>
            <a:r>
              <a:rPr lang="ko-KR" altLang="en-US" sz="2800" b="1" kern="0" dirty="0"/>
              <a:t> </a:t>
            </a:r>
            <a:endParaRPr lang="en-US" altLang="ko-KR" sz="2800" b="1" kern="0" dirty="0"/>
          </a:p>
        </p:txBody>
      </p:sp>
    </p:spTree>
    <p:extLst>
      <p:ext uri="{BB962C8B-B14F-4D97-AF65-F5344CB8AC3E}">
        <p14:creationId xmlns:p14="http://schemas.microsoft.com/office/powerpoint/2010/main" val="1044220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모서리가 둥근 직사각형 21"/>
              <p:cNvSpPr/>
              <p:nvPr/>
            </p:nvSpPr>
            <p:spPr>
              <a:xfrm>
                <a:off x="381000" y="546100"/>
                <a:ext cx="11366500" cy="6007100"/>
              </a:xfrm>
              <a:prstGeom prst="roundRect">
                <a:avLst>
                  <a:gd name="adj" fmla="val 3115"/>
                </a:avLst>
              </a:prstGeom>
              <a:solidFill>
                <a:schemeClr val="bg1"/>
              </a:solidFill>
              <a:ln w="53975">
                <a:solidFill>
                  <a:srgbClr val="45C8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base"/>
                <a:endParaRPr lang="en-US" altLang="ko-KR" b="1" kern="0" dirty="0">
                  <a:solidFill>
                    <a:schemeClr val="tx1"/>
                  </a:solidFill>
                </a:endParaRPr>
              </a:p>
              <a:p>
                <a:pPr fontAlgn="base"/>
                <a:endParaRPr lang="en-US" altLang="ko-KR" b="1" kern="0" dirty="0">
                  <a:solidFill>
                    <a:schemeClr val="tx1"/>
                  </a:solidFill>
                </a:endParaRPr>
              </a:p>
              <a:p>
                <a:pPr fontAlgn="base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fontAlgn="base"/>
                <a:r>
                  <a:rPr lang="en-US" altLang="ko-KR" dirty="0">
                    <a:solidFill>
                      <a:schemeClr val="tx1"/>
                    </a:solidFill>
                  </a:rPr>
                  <a:t>  </a:t>
                </a:r>
              </a:p>
              <a:p>
                <a:pPr fontAlgn="base"/>
                <a:endParaRPr lang="en-US" altLang="ko-KR" sz="2400" dirty="0">
                  <a:solidFill>
                    <a:schemeClr val="tx1"/>
                  </a:solidFill>
                </a:endParaRPr>
              </a:p>
              <a:p>
                <a:pPr fontAlgn="base"/>
                <a:endParaRPr lang="en-US" altLang="ko-KR" sz="2400" dirty="0">
                  <a:solidFill>
                    <a:schemeClr val="tx1"/>
                  </a:solidFill>
                </a:endParaRPr>
              </a:p>
              <a:p>
                <a:pPr fontAlgn="base"/>
                <a:endParaRPr lang="en-US" altLang="ko-KR" sz="2400" dirty="0">
                  <a:solidFill>
                    <a:schemeClr val="tx1"/>
                  </a:solidFill>
                </a:endParaRPr>
              </a:p>
              <a:p>
                <a:pPr fontAlgn="base"/>
                <a:r>
                  <a:rPr lang="en-US" altLang="ko-KR" sz="2400" dirty="0">
                    <a:solidFill>
                      <a:schemeClr val="tx1"/>
                    </a:solidFill>
                  </a:rPr>
                  <a:t>1. </a:t>
                </a:r>
                <a:r>
                  <a:rPr lang="ko-KR" altLang="en-US" sz="2400" dirty="0">
                    <a:solidFill>
                      <a:schemeClr val="tx1"/>
                    </a:solidFill>
                  </a:rPr>
                  <a:t>효율적 시장가설 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(EMH :Efficient Market Hypothesis) : </a:t>
                </a:r>
                <a:r>
                  <a:rPr lang="en-US" altLang="ko-KR" sz="2400" dirty="0" err="1">
                    <a:solidFill>
                      <a:schemeClr val="tx1"/>
                    </a:solidFill>
                  </a:rPr>
                  <a:t>Fama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(1965) </a:t>
                </a:r>
                <a:r>
                  <a:rPr lang="ko-KR" altLang="en-US" sz="2400" dirty="0">
                    <a:solidFill>
                      <a:schemeClr val="tx1"/>
                    </a:solidFill>
                  </a:rPr>
                  <a:t> </a:t>
                </a:r>
                <a:endParaRPr lang="en-US" altLang="ko-KR" sz="2400" dirty="0">
                  <a:solidFill>
                    <a:schemeClr val="tx1"/>
                  </a:solidFill>
                </a:endParaRPr>
              </a:p>
              <a:p>
                <a:pPr marL="342900" indent="-342900" fontAlgn="base">
                  <a:buAutoNum type="arabicPeriod" startAt="2"/>
                </a:pPr>
                <a:endParaRPr lang="en-US" altLang="ko-KR" b="1" kern="0" dirty="0">
                  <a:solidFill>
                    <a:schemeClr val="tx1"/>
                  </a:solidFill>
                </a:endParaRPr>
              </a:p>
              <a:p>
                <a:pPr fontAlgn="base"/>
                <a:r>
                  <a:rPr lang="ko-KR" altLang="en-US" sz="2000" dirty="0">
                    <a:solidFill>
                      <a:schemeClr val="tx1"/>
                    </a:solidFill>
                  </a:rPr>
                  <a:t>시장은 효율적이다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. 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따라서  자산의 가격은 모든 정보를 즉각 반영하므로 어떠한 과거 정보로 미래를 예측 하는 것은 불가능하다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fontAlgn="base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fontAlgn="base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 fontAlgn="base"/>
                <a:r>
                  <a:rPr lang="en-US" altLang="ko-KR" sz="2800" dirty="0">
                    <a:solidFill>
                      <a:schemeClr val="tx1"/>
                    </a:solidFill>
                  </a:rPr>
                  <a:t>AR(Autoregressive model) 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𝟇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, (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𝟇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altLang="ko-KR" sz="2800" b="0" dirty="0">
                  <a:solidFill>
                    <a:schemeClr val="tx1"/>
                  </a:solidFill>
                </a:endParaRPr>
              </a:p>
              <a:p>
                <a:pPr algn="r" fontAlgn="base"/>
                <a:endParaRPr lang="en-US" altLang="ko-KR" sz="2000" dirty="0">
                  <a:solidFill>
                    <a:schemeClr val="tx1"/>
                  </a:solidFill>
                </a:endParaRPr>
              </a:p>
              <a:p>
                <a:pPr algn="r" fontAlgn="base"/>
                <a:r>
                  <a:rPr lang="en-US" altLang="ko-KR" sz="20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 : t 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시점 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I 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자산의 수익률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:endParaRPr lang="en-US" altLang="ko-KR" sz="2000" dirty="0">
                  <a:solidFill>
                    <a:schemeClr val="tx1"/>
                  </a:solidFill>
                </a:endParaRPr>
              </a:p>
              <a:p>
                <a:pPr algn="ctr" fontAlgn="base"/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fontAlgn="base"/>
                <a:r>
                  <a:rPr lang="en-US" altLang="ko-KR" sz="2400" dirty="0">
                    <a:solidFill>
                      <a:schemeClr val="tx1"/>
                    </a:solidFill>
                  </a:rPr>
                  <a:t>2. </a:t>
                </a:r>
                <a:r>
                  <a:rPr lang="ko-KR" altLang="en-US" sz="2400" dirty="0" err="1">
                    <a:solidFill>
                      <a:schemeClr val="tx1"/>
                    </a:solidFill>
                  </a:rPr>
                  <a:t>섀넌의</a:t>
                </a:r>
                <a:r>
                  <a:rPr lang="ko-KR" altLang="en-US" sz="2400" dirty="0">
                    <a:solidFill>
                      <a:schemeClr val="tx1"/>
                    </a:solidFill>
                  </a:rPr>
                  <a:t> 도깨비 이론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(Shannon’s Demon) : </a:t>
                </a:r>
                <a:r>
                  <a:rPr lang="ko-KR" altLang="en-US" sz="2400" dirty="0">
                    <a:solidFill>
                      <a:schemeClr val="tx1"/>
                    </a:solidFill>
                  </a:rPr>
                  <a:t>균형복원 포트폴리오</a:t>
                </a:r>
                <a:endParaRPr lang="en-US" altLang="ko-KR" sz="2400" dirty="0">
                  <a:solidFill>
                    <a:schemeClr val="tx1"/>
                  </a:solidFill>
                </a:endParaRPr>
              </a:p>
              <a:p>
                <a:pPr fontAlgn="base"/>
                <a:endParaRPr lang="en-US" altLang="ko-KR" sz="2400" dirty="0">
                  <a:solidFill>
                    <a:schemeClr val="tx1"/>
                  </a:solidFill>
                </a:endParaRPr>
              </a:p>
              <a:p>
                <a:pPr fontAlgn="base"/>
                <a:r>
                  <a:rPr lang="ko-KR" altLang="en-US" sz="2000" dirty="0">
                    <a:solidFill>
                      <a:schemeClr val="tx1"/>
                    </a:solidFill>
                  </a:rPr>
                  <a:t>시장의 비효율성을 논증하기 위한 방법으로 무작위적으로 오르거나 내리는 주식시장에 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(5:5)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균형 복원 포트폴리오를 통해 돈을 벌 수 있다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ctr" fontAlgn="base"/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algn="ctr" fontAlgn="base"/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algn="ctr" fontAlgn="base"/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algn="ctr" fontAlgn="base"/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fontAlgn="base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342900" indent="-342900" fontAlgn="base">
                  <a:buAutoNum type="arabicPeriod" startAt="2"/>
                </a:pPr>
                <a:endParaRPr lang="en-US" altLang="ko-KR" b="1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모서리가 둥근 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46100"/>
                <a:ext cx="11366500" cy="6007100"/>
              </a:xfrm>
              <a:prstGeom prst="roundRect">
                <a:avLst>
                  <a:gd name="adj" fmla="val 3115"/>
                </a:avLst>
              </a:prstGeom>
              <a:blipFill>
                <a:blip r:embed="rId2"/>
                <a:stretch>
                  <a:fillRect l="-160"/>
                </a:stretch>
              </a:blipFill>
              <a:ln w="53975">
                <a:solidFill>
                  <a:srgbClr val="45C8DC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2400" dirty="0">
                <a:solidFill>
                  <a:schemeClr val="tx1"/>
                </a:solidFill>
              </a:rPr>
              <a:t>EW(Equal Weight) : </a:t>
            </a:r>
            <a:r>
              <a:rPr lang="ko-KR" altLang="en-US" sz="2400" dirty="0">
                <a:solidFill>
                  <a:schemeClr val="tx1"/>
                </a:solidFill>
              </a:rPr>
              <a:t>동일 비중</a:t>
            </a:r>
            <a:r>
              <a:rPr lang="en-US" altLang="ko-KR" sz="2400" dirty="0">
                <a:solidFill>
                  <a:schemeClr val="tx1"/>
                </a:solidFill>
              </a:rPr>
              <a:t> </a:t>
            </a:r>
            <a:endParaRPr lang="en-US" altLang="ko-KR" sz="2400" b="1" kern="0" dirty="0">
              <a:solidFill>
                <a:schemeClr val="tx1"/>
              </a:solidFill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910127C-36A4-4C81-9E28-28354AD95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0423" y="450220"/>
            <a:ext cx="23115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</a:rPr>
              <a:t>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6ED3ED2-AC83-4E82-AE31-C880A6E79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33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205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dirty="0">
                <a:solidFill>
                  <a:schemeClr val="tx1"/>
                </a:solidFill>
              </a:rPr>
              <a:t>EW(Equal Weight) </a:t>
            </a:r>
            <a:r>
              <a:rPr lang="ko-KR" altLang="en-US" dirty="0">
                <a:solidFill>
                  <a:schemeClr val="tx1"/>
                </a:solidFill>
              </a:rPr>
              <a:t>동일비중 전략</a:t>
            </a:r>
            <a:r>
              <a:rPr lang="en-US" altLang="ko-KR" dirty="0">
                <a:solidFill>
                  <a:schemeClr val="tx1"/>
                </a:solidFill>
              </a:rPr>
              <a:t> (4 :6)  , (5:5) , (6:4) , (7:3)</a:t>
            </a: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2400" dirty="0">
                <a:solidFill>
                  <a:schemeClr val="tx1"/>
                </a:solidFill>
              </a:rPr>
              <a:t>EW(Equal Weight) </a:t>
            </a:r>
            <a:endParaRPr lang="en-US" altLang="ko-KR" sz="2400" b="1" kern="0" dirty="0">
              <a:solidFill>
                <a:schemeClr val="tx1"/>
              </a:solidFill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EA48AFF-7BC2-4B2D-9E03-0ACDC11B4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261" y="2248768"/>
            <a:ext cx="5691435" cy="420952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AC74F6F-B16E-4D35-884D-F7170DEE9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4" y="2153281"/>
            <a:ext cx="5207213" cy="430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69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dirty="0">
                <a:solidFill>
                  <a:schemeClr val="tx1"/>
                </a:solidFill>
              </a:rPr>
              <a:t>EW(Equal Weight) </a:t>
            </a:r>
            <a:r>
              <a:rPr lang="ko-KR" altLang="en-US" dirty="0">
                <a:solidFill>
                  <a:schemeClr val="tx1"/>
                </a:solidFill>
              </a:rPr>
              <a:t>동일비중 전략 </a:t>
            </a:r>
            <a:r>
              <a:rPr lang="en-US" altLang="ko-KR" dirty="0">
                <a:solidFill>
                  <a:schemeClr val="tx1"/>
                </a:solidFill>
              </a:rPr>
              <a:t>:  (4 :6)  , (5:5) , (6:4) , (7:3)</a:t>
            </a: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2400" dirty="0">
                <a:solidFill>
                  <a:schemeClr val="tx1"/>
                </a:solidFill>
              </a:rPr>
              <a:t>EW(Equal Weight) </a:t>
            </a:r>
            <a:endParaRPr lang="en-US" altLang="ko-KR" sz="2400" b="1" kern="0" dirty="0">
              <a:solidFill>
                <a:schemeClr val="tx1"/>
              </a:solidFill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D3F41D56-FC99-4E45-8B15-1A52D0D50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38" y="2117549"/>
            <a:ext cx="7572375" cy="419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09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양쪽 모서리가 둥근 사각형 30"/>
          <p:cNvSpPr/>
          <p:nvPr/>
        </p:nvSpPr>
        <p:spPr>
          <a:xfrm>
            <a:off x="2907429" y="1209659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267010" y="1475062"/>
            <a:ext cx="7120675" cy="4909460"/>
          </a:xfrm>
          <a:prstGeom prst="roundRect">
            <a:avLst>
              <a:gd name="adj" fmla="val 3115"/>
            </a:avLst>
          </a:prstGeom>
          <a:solidFill>
            <a:srgbClr val="E3E5E9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Clr>
                <a:srgbClr val="333333"/>
              </a:buClr>
              <a:buSzPct val="25000"/>
              <a:defRPr lang="ko-KR" altLang="en-US"/>
            </a:pPr>
            <a:endParaRPr lang="en-US" altLang="ko-KR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1. F</a:t>
            </a:r>
            <a:r>
              <a:rPr lang="ko-KR" altLang="en-US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조</a:t>
            </a: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en-US" altLang="ko-KR" sz="2200" b="1" dirty="0" err="1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소개</a:t>
            </a:r>
            <a:endParaRPr lang="en-US" altLang="ko-KR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marL="457200" lvl="0" indent="-457200">
              <a:buClr>
                <a:srgbClr val="333333"/>
              </a:buClr>
              <a:buSzPct val="25000"/>
              <a:buAutoNum type="arabicPeriod"/>
              <a:defRPr lang="ko-KR" altLang="en-US"/>
            </a:pPr>
            <a:endParaRPr lang="en-US" altLang="ko-KR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2. GTAA </a:t>
            </a:r>
            <a:r>
              <a:rPr lang="en-US" altLang="ko-KR" sz="2200" b="1" dirty="0" err="1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프로젝트</a:t>
            </a: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en-US" altLang="ko-KR" sz="2200" b="1" dirty="0" err="1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소개</a:t>
            </a: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 </a:t>
            </a:r>
          </a:p>
          <a:p>
            <a:pPr lvl="0"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	2.1 </a:t>
            </a:r>
            <a:r>
              <a:rPr lang="en-US" altLang="ko-KR" sz="2200" b="1" dirty="0" err="1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개발동기</a:t>
            </a:r>
            <a:endParaRPr lang="en-US" altLang="ko-KR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	2.2 </a:t>
            </a:r>
            <a:r>
              <a:rPr lang="en-US" altLang="ko-KR" sz="2200" b="1" dirty="0" err="1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개발내용</a:t>
            </a:r>
            <a:endParaRPr lang="en-US" altLang="ko-KR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	</a:t>
            </a:r>
          </a:p>
          <a:p>
            <a:pPr lvl="0"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3. Q&amp;A</a:t>
            </a:r>
            <a:endParaRPr lang="ko-KR" altLang="en-US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3194490" y="1209659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3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ONTENTS</a:t>
            </a:r>
          </a:p>
        </p:txBody>
      </p:sp>
      <p:sp>
        <p:nvSpPr>
          <p:cNvPr id="34" name="포인트가 5개인 별 33"/>
          <p:cNvSpPr/>
          <p:nvPr/>
        </p:nvSpPr>
        <p:spPr>
          <a:xfrm>
            <a:off x="8482135" y="1099185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rgbClr val="45C8DC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000" b="1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r>
              <a:rPr lang="ko-KR" altLang="en-US" sz="3000" b="1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r>
              <a:rPr lang="en-US" altLang="ko-KR" sz="3000" b="1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i="1" kern="0" dirty="0">
                <a:solidFill>
                  <a:srgbClr val="FA4E7E"/>
                </a:solidFill>
              </a:rPr>
              <a:t>PRESENTATION </a:t>
            </a:r>
            <a:r>
              <a:rPr lang="en-US" altLang="ko-KR" sz="2000" b="1" i="1" kern="0" dirty="0">
                <a:solidFill>
                  <a:srgbClr val="FA3C71"/>
                </a:solidFill>
              </a:rPr>
              <a:t>CONTENTS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085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모서리가 둥근 직사각형 21"/>
              <p:cNvSpPr/>
              <p:nvPr/>
            </p:nvSpPr>
            <p:spPr>
              <a:xfrm>
                <a:off x="412750" y="502877"/>
                <a:ext cx="11366500" cy="6007100"/>
              </a:xfrm>
              <a:prstGeom prst="roundRect">
                <a:avLst>
                  <a:gd name="adj" fmla="val 3115"/>
                </a:avLst>
              </a:prstGeom>
              <a:solidFill>
                <a:schemeClr val="bg1"/>
              </a:solidFill>
              <a:ln w="53975">
                <a:solidFill>
                  <a:srgbClr val="45C8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base"/>
                <a:r>
                  <a:rPr lang="en-US" altLang="ko-KR" sz="2800" dirty="0">
                    <a:solidFill>
                      <a:schemeClr val="tx1"/>
                    </a:solidFill>
                  </a:rPr>
                  <a:t>Markowitz(1952) “Portfolio</a:t>
                </a:r>
                <a:r>
                  <a:rPr lang="ko-KR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Selection” </a:t>
                </a:r>
                <a:endParaRPr lang="en-US" altLang="ko-KR" sz="2800" b="1" kern="0" dirty="0">
                  <a:solidFill>
                    <a:schemeClr val="tx1"/>
                  </a:solidFill>
                </a:endParaRPr>
              </a:p>
              <a:p>
                <a:pPr fontAlgn="base"/>
                <a:endParaRPr lang="en-US" altLang="ko-KR" dirty="0">
                  <a:solidFill>
                    <a:srgbClr val="775F55"/>
                  </a:solidFill>
                </a:endParaRPr>
              </a:p>
              <a:p>
                <a:pPr fontAlgn="base"/>
                <a:endParaRPr lang="en-US" altLang="ko-KR" dirty="0">
                  <a:solidFill>
                    <a:srgbClr val="775F55"/>
                  </a:solidFill>
                </a:endParaRPr>
              </a:p>
              <a:p>
                <a:pPr fontAlgn="base"/>
                <a:r>
                  <a:rPr lang="ko-KR" altLang="en-US" sz="2000" dirty="0">
                    <a:solidFill>
                      <a:srgbClr val="775F55"/>
                    </a:solidFill>
                  </a:rPr>
                  <a:t>분산</a:t>
                </a:r>
                <a:r>
                  <a:rPr lang="en-US" altLang="ko-KR" sz="2000" dirty="0">
                    <a:solidFill>
                      <a:srgbClr val="775F55"/>
                    </a:solidFill>
                  </a:rPr>
                  <a:t>(Variance)  = </a:t>
                </a:r>
                <a:r>
                  <a:rPr lang="ko-KR" altLang="en-US" sz="2000" dirty="0">
                    <a:solidFill>
                      <a:srgbClr val="775F55"/>
                    </a:solidFill>
                  </a:rPr>
                  <a:t>위험</a:t>
                </a:r>
                <a:r>
                  <a:rPr lang="en-US" altLang="ko-KR" sz="2000" dirty="0">
                    <a:solidFill>
                      <a:srgbClr val="775F55"/>
                    </a:solidFill>
                  </a:rPr>
                  <a:t>(Risk)  =&gt; </a:t>
                </a:r>
                <a:r>
                  <a:rPr lang="ko-KR" altLang="en-US" sz="2000" dirty="0">
                    <a:solidFill>
                      <a:srgbClr val="775F55"/>
                    </a:solidFill>
                  </a:rPr>
                  <a:t>위험을 최소화하는 전략</a:t>
                </a:r>
                <a:endParaRPr lang="en-US" altLang="ko-KR" sz="2000" dirty="0">
                  <a:solidFill>
                    <a:srgbClr val="775F55"/>
                  </a:solidFill>
                </a:endParaRPr>
              </a:p>
              <a:p>
                <a:pPr fontAlgn="base"/>
                <a:endParaRPr lang="en-US" altLang="ko-KR" dirty="0">
                  <a:solidFill>
                    <a:srgbClr val="775F55"/>
                  </a:solidFill>
                </a:endParaRPr>
              </a:p>
              <a:p>
                <a:pPr fontAlgn="base"/>
                <a:endParaRPr lang="en-US" altLang="ko-KR" dirty="0">
                  <a:solidFill>
                    <a:srgbClr val="775F55"/>
                  </a:solidFill>
                </a:endParaRPr>
              </a:p>
              <a:p>
                <a:pPr fontAlgn="base"/>
                <a:endParaRPr lang="en-US" altLang="ko-KR" dirty="0">
                  <a:solidFill>
                    <a:srgbClr val="775F55"/>
                  </a:solidFill>
                </a:endParaRPr>
              </a:p>
              <a:p>
                <a:pPr fontAlgn="base"/>
                <a:endParaRPr lang="en-US" altLang="ko-KR" dirty="0">
                  <a:solidFill>
                    <a:srgbClr val="775F55"/>
                  </a:solidFill>
                </a:endParaRPr>
              </a:p>
              <a:p>
                <a:pPr fontAlgn="base"/>
                <a:endParaRPr lang="en-US" altLang="ko-KR" dirty="0">
                  <a:solidFill>
                    <a:srgbClr val="775F55"/>
                  </a:solidFill>
                </a:endParaRPr>
              </a:p>
              <a:p>
                <a:pPr fontAlgn="base"/>
                <a:endParaRPr lang="en-US" altLang="ko-KR" dirty="0">
                  <a:solidFill>
                    <a:srgbClr val="775F55"/>
                  </a:solidFill>
                </a:endParaRPr>
              </a:p>
              <a:p>
                <a:pPr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775F5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775F55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775F55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775F55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ko-KR" altLang="en-US" i="1">
                        <a:solidFill>
                          <a:srgbClr val="775F55"/>
                        </a:solidFill>
                        <a:latin typeface="Cambria Math" panose="02040503050406030204" pitchFamily="18" charset="0"/>
                      </a:rPr>
                      <m:t>포</m:t>
                    </m:r>
                  </m:oMath>
                </a14:m>
                <a:r>
                  <a:rPr lang="ko-KR" altLang="en-US" dirty="0">
                    <a:solidFill>
                      <a:srgbClr val="775F55"/>
                    </a:solidFill>
                  </a:rPr>
                  <a:t>트폴리오의 수익률</a:t>
                </a:r>
                <a:endParaRPr lang="en-US" altLang="ko-KR" dirty="0">
                  <a:solidFill>
                    <a:srgbClr val="775F55"/>
                  </a:solidFill>
                </a:endParaRPr>
              </a:p>
              <a:p>
                <a:pPr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775F5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775F5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775F5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775F55"/>
                        </a:solidFill>
                        <a:latin typeface="Cambria Math" panose="02040503050406030204" pitchFamily="18" charset="0"/>
                      </a:rPr>
                      <m:t>:1</m:t>
                    </m:r>
                    <m:r>
                      <a:rPr lang="ko-KR" altLang="en-US" i="1">
                        <a:solidFill>
                          <a:srgbClr val="775F55"/>
                        </a:solidFill>
                        <a:latin typeface="Cambria Math" panose="02040503050406030204" pitchFamily="18" charset="0"/>
                      </a:rPr>
                      <m:t>자</m:t>
                    </m:r>
                  </m:oMath>
                </a14:m>
                <a:r>
                  <a:rPr lang="ko-KR" altLang="en-US" dirty="0">
                    <a:solidFill>
                      <a:srgbClr val="775F55"/>
                    </a:solidFill>
                  </a:rPr>
                  <a:t>산의 가중치</a:t>
                </a:r>
                <a:endParaRPr lang="en-US" altLang="ko-KR" dirty="0">
                  <a:solidFill>
                    <a:srgbClr val="775F55"/>
                  </a:solidFill>
                </a:endParaRPr>
              </a:p>
              <a:p>
                <a:pPr fontAlgn="base"/>
                <a:endParaRPr lang="en-US" altLang="ko-KR" dirty="0">
                  <a:solidFill>
                    <a:srgbClr val="775F55"/>
                  </a:solidFill>
                </a:endParaRPr>
              </a:p>
              <a:p>
                <a:pPr fontAlgn="base"/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모서리가 둥근 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0" y="502877"/>
                <a:ext cx="11366500" cy="6007100"/>
              </a:xfrm>
              <a:prstGeom prst="roundRect">
                <a:avLst>
                  <a:gd name="adj" fmla="val 3115"/>
                </a:avLst>
              </a:prstGeom>
              <a:blipFill>
                <a:blip r:embed="rId2"/>
                <a:stretch>
                  <a:fillRect l="-427"/>
                </a:stretch>
              </a:blipFill>
              <a:ln w="53975">
                <a:solidFill>
                  <a:srgbClr val="45C8DC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2400" dirty="0">
                <a:solidFill>
                  <a:srgbClr val="775F55"/>
                </a:solidFill>
              </a:rPr>
              <a:t>Minimum Variance Portfolio (MVP)</a:t>
            </a:r>
            <a:endParaRPr lang="en-US" altLang="ko-KR" sz="2400" b="1" kern="0" dirty="0">
              <a:solidFill>
                <a:schemeClr val="tx1"/>
              </a:solidFill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910127C-36A4-4C81-9E28-28354AD95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0423" y="450220"/>
            <a:ext cx="23115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</a:rPr>
              <a:t>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6ED3ED2-AC83-4E82-AE31-C880A6E79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33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B6BC52-57C2-4677-827E-1F2504415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082" y="877796"/>
            <a:ext cx="4253098" cy="24737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2B17F3-63DD-419C-9DC4-AB50CE838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67" y="3654426"/>
            <a:ext cx="6352465" cy="573922"/>
          </a:xfrm>
          <a:prstGeom prst="rect">
            <a:avLst/>
          </a:prstGeom>
        </p:spPr>
      </p:pic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A3FCF23-82DD-408D-8B8A-B08F06111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220" y="3506427"/>
            <a:ext cx="4253098" cy="273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6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모서리가 둥근 직사각형 21"/>
              <p:cNvSpPr/>
              <p:nvPr/>
            </p:nvSpPr>
            <p:spPr>
              <a:xfrm>
                <a:off x="412750" y="520351"/>
                <a:ext cx="11366500" cy="6007100"/>
              </a:xfrm>
              <a:prstGeom prst="roundRect">
                <a:avLst>
                  <a:gd name="adj" fmla="val 3115"/>
                </a:avLst>
              </a:prstGeom>
              <a:solidFill>
                <a:schemeClr val="bg1"/>
              </a:solidFill>
              <a:ln w="53975">
                <a:solidFill>
                  <a:srgbClr val="45C8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base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dirty="0"/>
                        <m:t>Markowitz</m:t>
                      </m:r>
                      <m:r>
                        <m:rPr>
                          <m:nor/>
                        </m:rPr>
                        <a:rPr lang="en-US" altLang="ko-KR" dirty="0"/>
                        <m:t>(1952)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2" name="모서리가 둥근 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0" y="520351"/>
                <a:ext cx="11366500" cy="6007100"/>
              </a:xfrm>
              <a:prstGeom prst="roundRect">
                <a:avLst>
                  <a:gd name="adj" fmla="val 3115"/>
                </a:avLst>
              </a:prstGeom>
              <a:blipFill>
                <a:blip r:embed="rId3"/>
                <a:stretch>
                  <a:fillRect/>
                </a:stretch>
              </a:blipFill>
              <a:ln w="53975">
                <a:solidFill>
                  <a:srgbClr val="45C8DC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2400" dirty="0">
                <a:solidFill>
                  <a:srgbClr val="775F55"/>
                </a:solidFill>
              </a:rPr>
              <a:t>Minimum Variance Portfolio (MVP)</a:t>
            </a:r>
            <a:endParaRPr lang="en-US" altLang="ko-KR" sz="2400" b="1" kern="0" dirty="0">
              <a:solidFill>
                <a:schemeClr val="tx1"/>
              </a:solidFill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6" name="Group 36">
            <a:extLst>
              <a:ext uri="{FF2B5EF4-FFF2-40B4-BE49-F238E27FC236}">
                <a16:creationId xmlns:a16="http://schemas.microsoft.com/office/drawing/2014/main" id="{9427133D-BBCF-46EA-91CC-5468C6B8D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79412"/>
              </p:ext>
            </p:extLst>
          </p:nvPr>
        </p:nvGraphicFramePr>
        <p:xfrm>
          <a:off x="556895" y="1217674"/>
          <a:ext cx="5902628" cy="4041775"/>
        </p:xfrm>
        <a:graphic>
          <a:graphicData uri="http://schemas.openxmlformats.org/drawingml/2006/table">
            <a:tbl>
              <a:tblPr/>
              <a:tblGrid>
                <a:gridCol w="1145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2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투자비율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수익률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(%)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표준편차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(%)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04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0.2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0.6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.8127*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T="45710" marB="4571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0.6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0.2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.1837*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17.0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15.6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14.2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13.5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12.8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11.4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11.3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10.0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25.0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20.1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15.7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13.8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12.3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12.0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29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투입자료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0" marB="4571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Object 24">
            <a:extLst>
              <a:ext uri="{FF2B5EF4-FFF2-40B4-BE49-F238E27FC236}">
                <a16:creationId xmlns:a16="http://schemas.microsoft.com/office/drawing/2014/main" id="{631AF2AA-C54C-496F-A108-A972CA8CA2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283902"/>
              </p:ext>
            </p:extLst>
          </p:nvPr>
        </p:nvGraphicFramePr>
        <p:xfrm>
          <a:off x="955977" y="1610303"/>
          <a:ext cx="457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" name="Equation" r:id="rId4" imgW="215619" imgH="215619" progId="Equation.3">
                  <p:embed/>
                </p:oleObj>
              </mc:Choice>
              <mc:Fallback>
                <p:oleObj name="Equation" r:id="rId4" imgW="215619" imgH="215619" progId="Equation.3">
                  <p:embed/>
                  <p:pic>
                    <p:nvPicPr>
                      <p:cNvPr id="46105" name="Object 24">
                        <a:extLst>
                          <a:ext uri="{FF2B5EF4-FFF2-40B4-BE49-F238E27FC236}">
                            <a16:creationId xmlns:a16="http://schemas.microsoft.com/office/drawing/2014/main" id="{C6489FE3-599B-4968-90ED-F4D069E0C4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977" y="1610303"/>
                        <a:ext cx="457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5">
            <a:extLst>
              <a:ext uri="{FF2B5EF4-FFF2-40B4-BE49-F238E27FC236}">
                <a16:creationId xmlns:a16="http://schemas.microsoft.com/office/drawing/2014/main" id="{C7E858EE-B030-4727-8446-726822BCA5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197331"/>
              </p:ext>
            </p:extLst>
          </p:nvPr>
        </p:nvGraphicFramePr>
        <p:xfrm>
          <a:off x="2179862" y="1632152"/>
          <a:ext cx="45720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" name="Equation" r:id="rId6" imgW="215806" imgH="228501" progId="Equation.3">
                  <p:embed/>
                </p:oleObj>
              </mc:Choice>
              <mc:Fallback>
                <p:oleObj name="Equation" r:id="rId6" imgW="215806" imgH="228501" progId="Equation.3">
                  <p:embed/>
                  <p:pic>
                    <p:nvPicPr>
                      <p:cNvPr id="46106" name="Object 25">
                        <a:extLst>
                          <a:ext uri="{FF2B5EF4-FFF2-40B4-BE49-F238E27FC236}">
                            <a16:creationId xmlns:a16="http://schemas.microsoft.com/office/drawing/2014/main" id="{90DABC1E-2A76-4330-9A51-C2CA2D69E0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862" y="1632152"/>
                        <a:ext cx="457200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6">
            <a:extLst>
              <a:ext uri="{FF2B5EF4-FFF2-40B4-BE49-F238E27FC236}">
                <a16:creationId xmlns:a16="http://schemas.microsoft.com/office/drawing/2014/main" id="{C5D31781-D74B-4788-8842-978FC999F9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370433"/>
              </p:ext>
            </p:extLst>
          </p:nvPr>
        </p:nvGraphicFramePr>
        <p:xfrm>
          <a:off x="3508209" y="1581279"/>
          <a:ext cx="804863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" name="Equation" r:id="rId8" imgW="380835" imgH="241195" progId="Equation.3">
                  <p:embed/>
                </p:oleObj>
              </mc:Choice>
              <mc:Fallback>
                <p:oleObj name="Equation" r:id="rId8" imgW="380835" imgH="241195" progId="Equation.3">
                  <p:embed/>
                  <p:pic>
                    <p:nvPicPr>
                      <p:cNvPr id="46107" name="Object 26">
                        <a:extLst>
                          <a:ext uri="{FF2B5EF4-FFF2-40B4-BE49-F238E27FC236}">
                            <a16:creationId xmlns:a16="http://schemas.microsoft.com/office/drawing/2014/main" id="{6E24A9D6-F19E-41FA-A618-3CC8D3E141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209" y="1581279"/>
                        <a:ext cx="804863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7">
            <a:extLst>
              <a:ext uri="{FF2B5EF4-FFF2-40B4-BE49-F238E27FC236}">
                <a16:creationId xmlns:a16="http://schemas.microsoft.com/office/drawing/2014/main" id="{33F685FE-ED9F-4053-B791-F56BBF1742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051053"/>
              </p:ext>
            </p:extLst>
          </p:nvPr>
        </p:nvGraphicFramePr>
        <p:xfrm>
          <a:off x="5389242" y="1554813"/>
          <a:ext cx="428625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" name="Equation" r:id="rId10" imgW="203112" imgH="241195" progId="Equation.3">
                  <p:embed/>
                </p:oleObj>
              </mc:Choice>
              <mc:Fallback>
                <p:oleObj name="Equation" r:id="rId10" imgW="203112" imgH="241195" progId="Equation.3">
                  <p:embed/>
                  <p:pic>
                    <p:nvPicPr>
                      <p:cNvPr id="46108" name="Object 27">
                        <a:extLst>
                          <a:ext uri="{FF2B5EF4-FFF2-40B4-BE49-F238E27FC236}">
                            <a16:creationId xmlns:a16="http://schemas.microsoft.com/office/drawing/2014/main" id="{1F3D434C-75F6-471E-A383-4BDB705778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9242" y="1554813"/>
                        <a:ext cx="428625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8">
            <a:extLst>
              <a:ext uri="{FF2B5EF4-FFF2-40B4-BE49-F238E27FC236}">
                <a16:creationId xmlns:a16="http://schemas.microsoft.com/office/drawing/2014/main" id="{9D733A99-C1A1-4754-8894-7FA85597C2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075920"/>
              </p:ext>
            </p:extLst>
          </p:nvPr>
        </p:nvGraphicFramePr>
        <p:xfrm>
          <a:off x="1462405" y="4884536"/>
          <a:ext cx="1223963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0" name="수식" r:id="rId12" imgW="799753" imgH="215806" progId="Equation.3">
                  <p:embed/>
                </p:oleObj>
              </mc:Choice>
              <mc:Fallback>
                <p:oleObj name="수식" r:id="rId12" imgW="799753" imgH="215806" progId="Equation.3">
                  <p:embed/>
                  <p:pic>
                    <p:nvPicPr>
                      <p:cNvPr id="46109" name="Object 28">
                        <a:extLst>
                          <a:ext uri="{FF2B5EF4-FFF2-40B4-BE49-F238E27FC236}">
                            <a16:creationId xmlns:a16="http://schemas.microsoft.com/office/drawing/2014/main" id="{F29F3FF1-8F27-45C0-968F-F48044323A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405" y="4884536"/>
                        <a:ext cx="1223963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9">
            <a:extLst>
              <a:ext uri="{FF2B5EF4-FFF2-40B4-BE49-F238E27FC236}">
                <a16:creationId xmlns:a16="http://schemas.microsoft.com/office/drawing/2014/main" id="{36F42F99-667B-474E-BB9A-E13DBACA33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075807"/>
              </p:ext>
            </p:extLst>
          </p:nvPr>
        </p:nvGraphicFramePr>
        <p:xfrm>
          <a:off x="3875603" y="4916359"/>
          <a:ext cx="11969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" name="Equation" r:id="rId14" imgW="787400" imgH="228600" progId="Equation.3">
                  <p:embed/>
                </p:oleObj>
              </mc:Choice>
              <mc:Fallback>
                <p:oleObj name="Equation" r:id="rId14" imgW="787400" imgH="228600" progId="Equation.3">
                  <p:embed/>
                  <p:pic>
                    <p:nvPicPr>
                      <p:cNvPr id="46110" name="Object 29">
                        <a:extLst>
                          <a:ext uri="{FF2B5EF4-FFF2-40B4-BE49-F238E27FC236}">
                            <a16:creationId xmlns:a16="http://schemas.microsoft.com/office/drawing/2014/main" id="{A77D9FC2-1250-4378-96B8-D51B2BE7F2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5603" y="4916359"/>
                        <a:ext cx="11969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0">
            <a:extLst>
              <a:ext uri="{FF2B5EF4-FFF2-40B4-BE49-F238E27FC236}">
                <a16:creationId xmlns:a16="http://schemas.microsoft.com/office/drawing/2014/main" id="{CC7A3269-8E25-4DEF-83B6-E379579FF8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523393"/>
              </p:ext>
            </p:extLst>
          </p:nvPr>
        </p:nvGraphicFramePr>
        <p:xfrm>
          <a:off x="2793476" y="4884536"/>
          <a:ext cx="9461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" name="Equation" r:id="rId16" imgW="634449" imgH="215713" progId="Equation.3">
                  <p:embed/>
                </p:oleObj>
              </mc:Choice>
              <mc:Fallback>
                <p:oleObj name="Equation" r:id="rId16" imgW="634449" imgH="215713" progId="Equation.3">
                  <p:embed/>
                  <p:pic>
                    <p:nvPicPr>
                      <p:cNvPr id="46111" name="Object 30">
                        <a:extLst>
                          <a:ext uri="{FF2B5EF4-FFF2-40B4-BE49-F238E27FC236}">
                            <a16:creationId xmlns:a16="http://schemas.microsoft.com/office/drawing/2014/main" id="{A8F6F1DF-05C8-4D1B-8365-9F910ABA4D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3476" y="4884536"/>
                        <a:ext cx="9461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1">
            <a:extLst>
              <a:ext uri="{FF2B5EF4-FFF2-40B4-BE49-F238E27FC236}">
                <a16:creationId xmlns:a16="http://schemas.microsoft.com/office/drawing/2014/main" id="{3085194D-307E-436D-9C3A-9B3688180E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373847"/>
              </p:ext>
            </p:extLst>
          </p:nvPr>
        </p:nvGraphicFramePr>
        <p:xfrm>
          <a:off x="5247005" y="4884536"/>
          <a:ext cx="993775" cy="315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3" name="Equation" r:id="rId18" imgW="647700" imgH="228600" progId="Equation.3">
                  <p:embed/>
                </p:oleObj>
              </mc:Choice>
              <mc:Fallback>
                <p:oleObj name="Equation" r:id="rId18" imgW="647700" imgH="228600" progId="Equation.3">
                  <p:embed/>
                  <p:pic>
                    <p:nvPicPr>
                      <p:cNvPr id="46112" name="Object 31">
                        <a:extLst>
                          <a:ext uri="{FF2B5EF4-FFF2-40B4-BE49-F238E27FC236}">
                            <a16:creationId xmlns:a16="http://schemas.microsoft.com/office/drawing/2014/main" id="{6510CEFC-7D1A-43A7-B5D2-104D1541EC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7005" y="4884536"/>
                        <a:ext cx="993775" cy="315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B3D5AE3D-964D-461C-B9B6-E2FF0A5ACF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899" y="1513794"/>
            <a:ext cx="4771700" cy="34495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50B5E0C-EAB0-48EB-92C0-D59853A143A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1444" y="5763727"/>
            <a:ext cx="6352465" cy="57392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730FF3-229A-4467-B6AB-826336B26889}"/>
              </a:ext>
            </a:extLst>
          </p:cNvPr>
          <p:cNvSpPr/>
          <p:nvPr/>
        </p:nvSpPr>
        <p:spPr>
          <a:xfrm>
            <a:off x="7762994" y="1646299"/>
            <a:ext cx="404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75F55"/>
                </a:solidFill>
              </a:rPr>
              <a:t>Minimum Variance Optimizing </a:t>
            </a:r>
            <a:endParaRPr lang="ko-KR" altLang="en-US" dirty="0"/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8D2C6D38-142F-4EDE-83B5-0981DBE0DD77}"/>
              </a:ext>
            </a:extLst>
          </p:cNvPr>
          <p:cNvSpPr/>
          <p:nvPr/>
        </p:nvSpPr>
        <p:spPr>
          <a:xfrm>
            <a:off x="5960814" y="3825905"/>
            <a:ext cx="760311" cy="4362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왼쪽 25">
            <a:extLst>
              <a:ext uri="{FF2B5EF4-FFF2-40B4-BE49-F238E27FC236}">
                <a16:creationId xmlns:a16="http://schemas.microsoft.com/office/drawing/2014/main" id="{CF2DD300-3E85-4E9C-94A6-B9ED50D281F7}"/>
              </a:ext>
            </a:extLst>
          </p:cNvPr>
          <p:cNvSpPr/>
          <p:nvPr/>
        </p:nvSpPr>
        <p:spPr>
          <a:xfrm>
            <a:off x="4353886" y="4127383"/>
            <a:ext cx="822121" cy="83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5A29CD5-7FD1-45A8-8A3D-FC0519488514}"/>
              </a:ext>
            </a:extLst>
          </p:cNvPr>
          <p:cNvCxnSpPr>
            <a:cxnSpLocks/>
          </p:cNvCxnSpPr>
          <p:nvPr/>
        </p:nvCxnSpPr>
        <p:spPr>
          <a:xfrm>
            <a:off x="1222646" y="4085359"/>
            <a:ext cx="957216" cy="169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DDFDF29-E7E8-4E64-80CA-A9EA9B89B687}"/>
              </a:ext>
            </a:extLst>
          </p:cNvPr>
          <p:cNvCxnSpPr>
            <a:cxnSpLocks/>
          </p:cNvCxnSpPr>
          <p:nvPr/>
        </p:nvCxnSpPr>
        <p:spPr>
          <a:xfrm>
            <a:off x="2506725" y="4085359"/>
            <a:ext cx="659161" cy="1678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E522950C-0B10-43B3-B6FB-C6BE83C780AD}"/>
                  </a:ext>
                </a:extLst>
              </p:cNvPr>
              <p:cNvSpPr/>
              <p:nvPr/>
            </p:nvSpPr>
            <p:spPr>
              <a:xfrm>
                <a:off x="7786396" y="5276721"/>
                <a:ext cx="3092707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f>
                        <m:fPr>
                          <m:ctrlP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ko-K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altLang="ko-KR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E522950C-0B10-43B3-B6FB-C6BE83C78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396" y="5276721"/>
                <a:ext cx="3092707" cy="89896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화살표: 위쪽 35">
            <a:extLst>
              <a:ext uri="{FF2B5EF4-FFF2-40B4-BE49-F238E27FC236}">
                <a16:creationId xmlns:a16="http://schemas.microsoft.com/office/drawing/2014/main" id="{1B58E9CD-E94B-4623-9514-8166671F4691}"/>
              </a:ext>
            </a:extLst>
          </p:cNvPr>
          <p:cNvSpPr/>
          <p:nvPr/>
        </p:nvSpPr>
        <p:spPr>
          <a:xfrm>
            <a:off x="9284994" y="4657982"/>
            <a:ext cx="369116" cy="5537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5ED3081-B569-41C0-AEAC-57CB9F66C289}"/>
              </a:ext>
            </a:extLst>
          </p:cNvPr>
          <p:cNvSpPr/>
          <p:nvPr/>
        </p:nvSpPr>
        <p:spPr>
          <a:xfrm>
            <a:off x="7206021" y="977362"/>
            <a:ext cx="4135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/>
              <a:t>Markowitz(1952), “Portfolio Selection”</a:t>
            </a:r>
          </a:p>
        </p:txBody>
      </p:sp>
    </p:spTree>
    <p:extLst>
      <p:ext uri="{BB962C8B-B14F-4D97-AF65-F5344CB8AC3E}">
        <p14:creationId xmlns:p14="http://schemas.microsoft.com/office/powerpoint/2010/main" val="1309120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모서리가 둥근 직사각형 21"/>
              <p:cNvSpPr/>
              <p:nvPr/>
            </p:nvSpPr>
            <p:spPr>
              <a:xfrm>
                <a:off x="412750" y="520351"/>
                <a:ext cx="11366500" cy="6007100"/>
              </a:xfrm>
              <a:prstGeom prst="roundRect">
                <a:avLst>
                  <a:gd name="adj" fmla="val 3115"/>
                </a:avLst>
              </a:prstGeom>
              <a:solidFill>
                <a:schemeClr val="bg1"/>
              </a:solidFill>
              <a:ln w="53975">
                <a:solidFill>
                  <a:srgbClr val="45C8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dirty="0"/>
                        <m:t>Choueifaty</m:t>
                      </m:r>
                      <m:r>
                        <m:rPr>
                          <m:nor/>
                        </m:rPr>
                        <a:rPr lang="en-US" altLang="ko-KR" dirty="0"/>
                        <m:t>, </m:t>
                      </m:r>
                      <m:r>
                        <m:rPr>
                          <m:nor/>
                        </m:rPr>
                        <a:rPr lang="en-US" altLang="ko-KR" dirty="0"/>
                        <m:t>Yves</m:t>
                      </m:r>
                      <m:r>
                        <m:rPr>
                          <m:nor/>
                        </m:rPr>
                        <a:rPr lang="en-US" altLang="ko-KR" dirty="0"/>
                        <m:t>, </m:t>
                      </m:r>
                      <m:r>
                        <m:rPr>
                          <m:nor/>
                        </m:rPr>
                        <a:rPr lang="en-US" altLang="ko-KR" dirty="0"/>
                        <m:t>Tristan</m:t>
                      </m:r>
                      <m:r>
                        <m:rPr>
                          <m:nor/>
                        </m:rPr>
                        <a:rPr lang="en-US" altLang="ko-KR" dirty="0"/>
                        <m:t> </m:t>
                      </m:r>
                      <m:r>
                        <m:rPr>
                          <m:nor/>
                        </m:rPr>
                        <a:rPr lang="en-US" altLang="ko-KR" dirty="0"/>
                        <m:t>Froidure</m:t>
                      </m:r>
                      <m:r>
                        <m:rPr>
                          <m:nor/>
                        </m:rPr>
                        <a:rPr lang="en-US" altLang="ko-KR" dirty="0"/>
                        <m:t>, </m:t>
                      </m:r>
                      <m:r>
                        <m:rPr>
                          <m:nor/>
                        </m:rPr>
                        <a:rPr lang="en-US" altLang="ko-KR" dirty="0"/>
                        <m:t>and</m:t>
                      </m:r>
                      <m:r>
                        <m:rPr>
                          <m:nor/>
                        </m:rPr>
                        <a:rPr lang="en-US" altLang="ko-KR" dirty="0"/>
                        <m:t> </m:t>
                      </m:r>
                      <m:r>
                        <m:rPr>
                          <m:nor/>
                        </m:rPr>
                        <a:rPr lang="en-US" altLang="ko-KR" dirty="0"/>
                        <m:t>Julien</m:t>
                      </m:r>
                      <m:r>
                        <m:rPr>
                          <m:nor/>
                        </m:rPr>
                        <a:rPr lang="en-US" altLang="ko-KR" dirty="0"/>
                        <m:t> </m:t>
                      </m:r>
                      <m:r>
                        <m:rPr>
                          <m:nor/>
                        </m:rPr>
                        <a:rPr lang="en-US" altLang="ko-KR" dirty="0"/>
                        <m:t>Reynier</m:t>
                      </m:r>
                      <m:r>
                        <m:rPr>
                          <m:nor/>
                        </m:rPr>
                        <a:rPr lang="en-US" altLang="ko-KR" dirty="0"/>
                        <m:t>. 2013. “</m:t>
                      </m:r>
                      <m:r>
                        <m:rPr>
                          <m:nor/>
                        </m:rPr>
                        <a:rPr lang="en-US" altLang="ko-KR" dirty="0"/>
                        <m:t>Properties</m:t>
                      </m:r>
                      <m:r>
                        <m:rPr>
                          <m:nor/>
                        </m:rPr>
                        <a:rPr lang="en-US" altLang="ko-KR" dirty="0"/>
                        <m:t> </m:t>
                      </m:r>
                      <m:r>
                        <m:rPr>
                          <m:nor/>
                        </m:rPr>
                        <a:rPr lang="en-US" altLang="ko-KR" dirty="0"/>
                        <m:t>of</m:t>
                      </m:r>
                      <m:r>
                        <m:rPr>
                          <m:nor/>
                        </m:rPr>
                        <a:rPr lang="en-US" altLang="ko-KR" dirty="0"/>
                        <m:t> </m:t>
                      </m:r>
                      <m:r>
                        <m:rPr>
                          <m:nor/>
                        </m:rPr>
                        <a:rPr lang="en-US" altLang="ko-KR" dirty="0"/>
                        <m:t>the</m:t>
                      </m:r>
                      <m:r>
                        <m:rPr>
                          <m:nor/>
                        </m:rPr>
                        <a:rPr lang="en-US" altLang="ko-KR" dirty="0"/>
                        <m:t> </m:t>
                      </m:r>
                      <m:r>
                        <m:rPr>
                          <m:nor/>
                        </m:rPr>
                        <a:rPr lang="en-US" altLang="ko-KR" dirty="0"/>
                        <m:t>Most</m:t>
                      </m:r>
                      <m:r>
                        <m:rPr>
                          <m:nor/>
                        </m:rPr>
                        <a:rPr lang="en-US" altLang="ko-KR" dirty="0"/>
                        <m:t> </m:t>
                      </m:r>
                      <m:r>
                        <m:rPr>
                          <m:nor/>
                        </m:rPr>
                        <a:rPr lang="en-US" altLang="ko-KR" dirty="0"/>
                        <m:t>Diversified</m:t>
                      </m:r>
                      <m:r>
                        <m:rPr>
                          <m:nor/>
                        </m:rPr>
                        <a:rPr lang="en-US" altLang="ko-KR" dirty="0"/>
                        <m:t> </m:t>
                      </m:r>
                      <m:r>
                        <m:rPr>
                          <m:nor/>
                        </m:rPr>
                        <a:rPr lang="en-US" altLang="ko-KR" dirty="0"/>
                        <m:t>Portfolio</m:t>
                      </m:r>
                      <m:r>
                        <m:rPr>
                          <m:nor/>
                        </m:rPr>
                        <a:rPr lang="en-US" altLang="ko-KR" dirty="0"/>
                        <m:t>.”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모서리가 둥근 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0" y="520351"/>
                <a:ext cx="11366500" cy="6007100"/>
              </a:xfrm>
              <a:prstGeom prst="roundRect">
                <a:avLst>
                  <a:gd name="adj" fmla="val 3115"/>
                </a:avLst>
              </a:prstGeom>
              <a:blipFill>
                <a:blip r:embed="rId3"/>
                <a:stretch>
                  <a:fillRect/>
                </a:stretch>
              </a:blipFill>
              <a:ln w="53975">
                <a:solidFill>
                  <a:srgbClr val="45C8DC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2400" dirty="0">
                <a:solidFill>
                  <a:srgbClr val="775F55"/>
                </a:solidFill>
              </a:rPr>
              <a:t>Maximum Diversified Portfolio (MDP)</a:t>
            </a:r>
            <a:endParaRPr lang="en-US" altLang="ko-KR" sz="2400" b="1" kern="0" dirty="0">
              <a:solidFill>
                <a:schemeClr val="tx1"/>
              </a:solidFill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6" name="Group 36">
            <a:extLst>
              <a:ext uri="{FF2B5EF4-FFF2-40B4-BE49-F238E27FC236}">
                <a16:creationId xmlns:a16="http://schemas.microsoft.com/office/drawing/2014/main" id="{9427133D-BBCF-46EA-91CC-5468C6B8D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541191"/>
              </p:ext>
            </p:extLst>
          </p:nvPr>
        </p:nvGraphicFramePr>
        <p:xfrm>
          <a:off x="556895" y="1481778"/>
          <a:ext cx="5902628" cy="4026591"/>
        </p:xfrm>
        <a:graphic>
          <a:graphicData uri="http://schemas.openxmlformats.org/drawingml/2006/table">
            <a:tbl>
              <a:tblPr/>
              <a:tblGrid>
                <a:gridCol w="1145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투자비율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수익률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(%)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표준편차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(%)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04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0.2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0.6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.8127*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T="45710" marB="4571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0.6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0.2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.1837*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17.0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15.6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14.2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13.5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12.8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11.4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11.3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10.0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25.0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20.1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15.7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13.8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12.3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12.0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29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투입자료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0" marB="4571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Object 24">
            <a:extLst>
              <a:ext uri="{FF2B5EF4-FFF2-40B4-BE49-F238E27FC236}">
                <a16:creationId xmlns:a16="http://schemas.microsoft.com/office/drawing/2014/main" id="{631AF2AA-C54C-496F-A108-A972CA8CA2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552572"/>
              </p:ext>
            </p:extLst>
          </p:nvPr>
        </p:nvGraphicFramePr>
        <p:xfrm>
          <a:off x="930646" y="1836072"/>
          <a:ext cx="457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" name="Equation" r:id="rId4" imgW="215619" imgH="215619" progId="Equation.3">
                  <p:embed/>
                </p:oleObj>
              </mc:Choice>
              <mc:Fallback>
                <p:oleObj name="Equation" r:id="rId4" imgW="215619" imgH="215619" progId="Equation.3">
                  <p:embed/>
                  <p:pic>
                    <p:nvPicPr>
                      <p:cNvPr id="7" name="Object 24">
                        <a:extLst>
                          <a:ext uri="{FF2B5EF4-FFF2-40B4-BE49-F238E27FC236}">
                            <a16:creationId xmlns:a16="http://schemas.microsoft.com/office/drawing/2014/main" id="{631AF2AA-C54C-496F-A108-A972CA8CA2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646" y="1836072"/>
                        <a:ext cx="457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5">
            <a:extLst>
              <a:ext uri="{FF2B5EF4-FFF2-40B4-BE49-F238E27FC236}">
                <a16:creationId xmlns:a16="http://schemas.microsoft.com/office/drawing/2014/main" id="{C7E858EE-B030-4727-8446-726822BCA5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23553"/>
              </p:ext>
            </p:extLst>
          </p:nvPr>
        </p:nvGraphicFramePr>
        <p:xfrm>
          <a:off x="2154335" y="1848772"/>
          <a:ext cx="45720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" name="Equation" r:id="rId6" imgW="215806" imgH="228501" progId="Equation.3">
                  <p:embed/>
                </p:oleObj>
              </mc:Choice>
              <mc:Fallback>
                <p:oleObj name="Equation" r:id="rId6" imgW="215806" imgH="228501" progId="Equation.3">
                  <p:embed/>
                  <p:pic>
                    <p:nvPicPr>
                      <p:cNvPr id="8" name="Object 25">
                        <a:extLst>
                          <a:ext uri="{FF2B5EF4-FFF2-40B4-BE49-F238E27FC236}">
                            <a16:creationId xmlns:a16="http://schemas.microsoft.com/office/drawing/2014/main" id="{C7E858EE-B030-4727-8446-726822BCA5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4335" y="1848772"/>
                        <a:ext cx="457200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6">
            <a:extLst>
              <a:ext uri="{FF2B5EF4-FFF2-40B4-BE49-F238E27FC236}">
                <a16:creationId xmlns:a16="http://schemas.microsoft.com/office/drawing/2014/main" id="{C5D31781-D74B-4788-8842-978FC999F9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841399"/>
              </p:ext>
            </p:extLst>
          </p:nvPr>
        </p:nvGraphicFramePr>
        <p:xfrm>
          <a:off x="3473171" y="1753261"/>
          <a:ext cx="804863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" name="Equation" r:id="rId8" imgW="380835" imgH="241195" progId="Equation.3">
                  <p:embed/>
                </p:oleObj>
              </mc:Choice>
              <mc:Fallback>
                <p:oleObj name="Equation" r:id="rId8" imgW="380835" imgH="241195" progId="Equation.3">
                  <p:embed/>
                  <p:pic>
                    <p:nvPicPr>
                      <p:cNvPr id="9" name="Object 26">
                        <a:extLst>
                          <a:ext uri="{FF2B5EF4-FFF2-40B4-BE49-F238E27FC236}">
                            <a16:creationId xmlns:a16="http://schemas.microsoft.com/office/drawing/2014/main" id="{C5D31781-D74B-4788-8842-978FC999F9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171" y="1753261"/>
                        <a:ext cx="804863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7">
            <a:extLst>
              <a:ext uri="{FF2B5EF4-FFF2-40B4-BE49-F238E27FC236}">
                <a16:creationId xmlns:a16="http://schemas.microsoft.com/office/drawing/2014/main" id="{33F685FE-ED9F-4053-B791-F56BBF1742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916756"/>
              </p:ext>
            </p:extLst>
          </p:nvPr>
        </p:nvGraphicFramePr>
        <p:xfrm>
          <a:off x="5380853" y="1718670"/>
          <a:ext cx="428625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" name="Equation" r:id="rId10" imgW="203112" imgH="241195" progId="Equation.3">
                  <p:embed/>
                </p:oleObj>
              </mc:Choice>
              <mc:Fallback>
                <p:oleObj name="Equation" r:id="rId10" imgW="203112" imgH="241195" progId="Equation.3">
                  <p:embed/>
                  <p:pic>
                    <p:nvPicPr>
                      <p:cNvPr id="10" name="Object 27">
                        <a:extLst>
                          <a:ext uri="{FF2B5EF4-FFF2-40B4-BE49-F238E27FC236}">
                            <a16:creationId xmlns:a16="http://schemas.microsoft.com/office/drawing/2014/main" id="{33F685FE-ED9F-4053-B791-F56BBF1742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0853" y="1718670"/>
                        <a:ext cx="428625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8">
            <a:extLst>
              <a:ext uri="{FF2B5EF4-FFF2-40B4-BE49-F238E27FC236}">
                <a16:creationId xmlns:a16="http://schemas.microsoft.com/office/drawing/2014/main" id="{9D733A99-C1A1-4754-8894-7FA85597C2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793571"/>
              </p:ext>
            </p:extLst>
          </p:nvPr>
        </p:nvGraphicFramePr>
        <p:xfrm>
          <a:off x="1462405" y="5034910"/>
          <a:ext cx="1223963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" name="수식" r:id="rId12" imgW="799753" imgH="215806" progId="Equation.3">
                  <p:embed/>
                </p:oleObj>
              </mc:Choice>
              <mc:Fallback>
                <p:oleObj name="수식" r:id="rId12" imgW="799753" imgH="215806" progId="Equation.3">
                  <p:embed/>
                  <p:pic>
                    <p:nvPicPr>
                      <p:cNvPr id="11" name="Object 28">
                        <a:extLst>
                          <a:ext uri="{FF2B5EF4-FFF2-40B4-BE49-F238E27FC236}">
                            <a16:creationId xmlns:a16="http://schemas.microsoft.com/office/drawing/2014/main" id="{9D733A99-C1A1-4754-8894-7FA85597C2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405" y="5034910"/>
                        <a:ext cx="1223963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9">
            <a:extLst>
              <a:ext uri="{FF2B5EF4-FFF2-40B4-BE49-F238E27FC236}">
                <a16:creationId xmlns:a16="http://schemas.microsoft.com/office/drawing/2014/main" id="{36F42F99-667B-474E-BB9A-E13DBACA33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263937"/>
              </p:ext>
            </p:extLst>
          </p:nvPr>
        </p:nvGraphicFramePr>
        <p:xfrm>
          <a:off x="3862922" y="4991513"/>
          <a:ext cx="11969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" name="Equation" r:id="rId14" imgW="787400" imgH="228600" progId="Equation.3">
                  <p:embed/>
                </p:oleObj>
              </mc:Choice>
              <mc:Fallback>
                <p:oleObj name="Equation" r:id="rId14" imgW="787400" imgH="228600" progId="Equation.3">
                  <p:embed/>
                  <p:pic>
                    <p:nvPicPr>
                      <p:cNvPr id="12" name="Object 29">
                        <a:extLst>
                          <a:ext uri="{FF2B5EF4-FFF2-40B4-BE49-F238E27FC236}">
                            <a16:creationId xmlns:a16="http://schemas.microsoft.com/office/drawing/2014/main" id="{36F42F99-667B-474E-BB9A-E13DBACA33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2922" y="4991513"/>
                        <a:ext cx="11969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0">
            <a:extLst>
              <a:ext uri="{FF2B5EF4-FFF2-40B4-BE49-F238E27FC236}">
                <a16:creationId xmlns:a16="http://schemas.microsoft.com/office/drawing/2014/main" id="{CC7A3269-8E25-4DEF-83B6-E379579FF8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26872"/>
              </p:ext>
            </p:extLst>
          </p:nvPr>
        </p:nvGraphicFramePr>
        <p:xfrm>
          <a:off x="2792079" y="4995618"/>
          <a:ext cx="9461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Equation" r:id="rId16" imgW="634449" imgH="215713" progId="Equation.3">
                  <p:embed/>
                </p:oleObj>
              </mc:Choice>
              <mc:Fallback>
                <p:oleObj name="Equation" r:id="rId16" imgW="634449" imgH="215713" progId="Equation.3">
                  <p:embed/>
                  <p:pic>
                    <p:nvPicPr>
                      <p:cNvPr id="13" name="Object 30">
                        <a:extLst>
                          <a:ext uri="{FF2B5EF4-FFF2-40B4-BE49-F238E27FC236}">
                            <a16:creationId xmlns:a16="http://schemas.microsoft.com/office/drawing/2014/main" id="{CC7A3269-8E25-4DEF-83B6-E379579FF8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2079" y="4995618"/>
                        <a:ext cx="9461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1">
            <a:extLst>
              <a:ext uri="{FF2B5EF4-FFF2-40B4-BE49-F238E27FC236}">
                <a16:creationId xmlns:a16="http://schemas.microsoft.com/office/drawing/2014/main" id="{3085194D-307E-436D-9C3A-9B3688180E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211197"/>
              </p:ext>
            </p:extLst>
          </p:nvPr>
        </p:nvGraphicFramePr>
        <p:xfrm>
          <a:off x="5232776" y="5024291"/>
          <a:ext cx="993775" cy="315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" name="Equation" r:id="rId18" imgW="647700" imgH="228600" progId="Equation.3">
                  <p:embed/>
                </p:oleObj>
              </mc:Choice>
              <mc:Fallback>
                <p:oleObj name="Equation" r:id="rId18" imgW="647700" imgH="228600" progId="Equation.3">
                  <p:embed/>
                  <p:pic>
                    <p:nvPicPr>
                      <p:cNvPr id="14" name="Object 31">
                        <a:extLst>
                          <a:ext uri="{FF2B5EF4-FFF2-40B4-BE49-F238E27FC236}">
                            <a16:creationId xmlns:a16="http://schemas.microsoft.com/office/drawing/2014/main" id="{3085194D-307E-436D-9C3A-9B3688180E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776" y="5024291"/>
                        <a:ext cx="993775" cy="315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450B5E0C-EAB0-48EB-92C0-D59853A143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1444" y="5763727"/>
            <a:ext cx="6352465" cy="57392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730FF3-229A-4467-B6AB-826336B26889}"/>
              </a:ext>
            </a:extLst>
          </p:cNvPr>
          <p:cNvSpPr/>
          <p:nvPr/>
        </p:nvSpPr>
        <p:spPr>
          <a:xfrm>
            <a:off x="7356197" y="2673333"/>
            <a:ext cx="40465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75F55"/>
                </a:solidFill>
              </a:rPr>
              <a:t>Maximum Diversified Optimizing</a:t>
            </a:r>
          </a:p>
          <a:p>
            <a:r>
              <a:rPr lang="en-US" altLang="ko-KR" dirty="0">
                <a:solidFill>
                  <a:srgbClr val="775F55"/>
                </a:solidFill>
              </a:rPr>
              <a:t> </a:t>
            </a:r>
            <a:endParaRPr lang="ko-KR" altLang="en-US" dirty="0"/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8D2C6D38-142F-4EDE-83B5-0981DBE0DD77}"/>
              </a:ext>
            </a:extLst>
          </p:cNvPr>
          <p:cNvSpPr/>
          <p:nvPr/>
        </p:nvSpPr>
        <p:spPr>
          <a:xfrm>
            <a:off x="5960814" y="3825905"/>
            <a:ext cx="760311" cy="4362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왼쪽 25">
            <a:extLst>
              <a:ext uri="{FF2B5EF4-FFF2-40B4-BE49-F238E27FC236}">
                <a16:creationId xmlns:a16="http://schemas.microsoft.com/office/drawing/2014/main" id="{CF2DD300-3E85-4E9C-94A6-B9ED50D281F7}"/>
              </a:ext>
            </a:extLst>
          </p:cNvPr>
          <p:cNvSpPr/>
          <p:nvPr/>
        </p:nvSpPr>
        <p:spPr>
          <a:xfrm>
            <a:off x="4353886" y="4127383"/>
            <a:ext cx="822121" cy="83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5A29CD5-7FD1-45A8-8A3D-FC0519488514}"/>
              </a:ext>
            </a:extLst>
          </p:cNvPr>
          <p:cNvCxnSpPr>
            <a:cxnSpLocks/>
          </p:cNvCxnSpPr>
          <p:nvPr/>
        </p:nvCxnSpPr>
        <p:spPr>
          <a:xfrm>
            <a:off x="1222646" y="4085359"/>
            <a:ext cx="957216" cy="169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DDFDF29-E7E8-4E64-80CA-A9EA9B89B687}"/>
              </a:ext>
            </a:extLst>
          </p:cNvPr>
          <p:cNvCxnSpPr>
            <a:cxnSpLocks/>
          </p:cNvCxnSpPr>
          <p:nvPr/>
        </p:nvCxnSpPr>
        <p:spPr>
          <a:xfrm>
            <a:off x="2506725" y="4085359"/>
            <a:ext cx="659161" cy="1678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E522950C-0B10-43B3-B6FB-C6BE83C780AD}"/>
                  </a:ext>
                </a:extLst>
              </p:cNvPr>
              <p:cNvSpPr/>
              <p:nvPr/>
            </p:nvSpPr>
            <p:spPr>
              <a:xfrm>
                <a:off x="7738640" y="3060472"/>
                <a:ext cx="3092707" cy="9268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f>
                        <m:fPr>
                          <m:ctrlP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altLang="ko-KR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ko-KR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E522950C-0B10-43B3-B6FB-C6BE83C78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640" y="3060472"/>
                <a:ext cx="3092707" cy="92685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68FC8B5F-E91F-4166-B8F2-5634BFD88865}"/>
              </a:ext>
            </a:extLst>
          </p:cNvPr>
          <p:cNvSpPr/>
          <p:nvPr/>
        </p:nvSpPr>
        <p:spPr>
          <a:xfrm>
            <a:off x="556896" y="371419"/>
            <a:ext cx="110031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rgbClr val="775F55"/>
              </a:solidFill>
            </a:endParaRPr>
          </a:p>
          <a:p>
            <a:endParaRPr lang="en-US" altLang="ko-KR" dirty="0">
              <a:solidFill>
                <a:srgbClr val="775F55"/>
              </a:solidFill>
            </a:endParaRPr>
          </a:p>
          <a:p>
            <a:r>
              <a:rPr lang="en-US" altLang="ko-KR" dirty="0" err="1"/>
              <a:t>Choueifaty</a:t>
            </a:r>
            <a:r>
              <a:rPr lang="en-US" altLang="ko-KR" dirty="0"/>
              <a:t>, Yves, Tristan </a:t>
            </a:r>
            <a:r>
              <a:rPr lang="en-US" altLang="ko-KR" dirty="0" err="1"/>
              <a:t>Froidure</a:t>
            </a:r>
            <a:r>
              <a:rPr lang="en-US" altLang="ko-KR" dirty="0"/>
              <a:t>, and Julien </a:t>
            </a:r>
            <a:r>
              <a:rPr lang="en-US" altLang="ko-KR" dirty="0" err="1"/>
              <a:t>Reynier</a:t>
            </a:r>
            <a:r>
              <a:rPr lang="en-US" altLang="ko-KR" dirty="0"/>
              <a:t>. 2013. “Properties of the Most Diversified Portfolio.”</a:t>
            </a:r>
            <a:r>
              <a:rPr lang="en-US" altLang="ko-KR" dirty="0">
                <a:solidFill>
                  <a:srgbClr val="775F55"/>
                </a:solidFill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9456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모서리가 둥근 직사각형 21"/>
              <p:cNvSpPr/>
              <p:nvPr/>
            </p:nvSpPr>
            <p:spPr>
              <a:xfrm>
                <a:off x="412750" y="520351"/>
                <a:ext cx="11366500" cy="6007100"/>
              </a:xfrm>
              <a:prstGeom prst="roundRect">
                <a:avLst>
                  <a:gd name="adj" fmla="val 3115"/>
                </a:avLst>
              </a:prstGeom>
              <a:solidFill>
                <a:schemeClr val="bg1"/>
              </a:solidFill>
              <a:ln w="53975">
                <a:solidFill>
                  <a:srgbClr val="45C8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=≫</m:t>
                      </m:r>
                      <m:sSup>
                        <m:sSupPr>
                          <m:ctrlPr>
                            <a:rPr lang="en-US" altLang="ko-KR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ko-KR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22" name="모서리가 둥근 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0" y="520351"/>
                <a:ext cx="11366500" cy="6007100"/>
              </a:xfrm>
              <a:prstGeom prst="roundRect">
                <a:avLst>
                  <a:gd name="adj" fmla="val 3115"/>
                </a:avLst>
              </a:prstGeom>
              <a:blipFill>
                <a:blip r:embed="rId3"/>
                <a:stretch>
                  <a:fillRect/>
                </a:stretch>
              </a:blipFill>
              <a:ln w="53975">
                <a:solidFill>
                  <a:srgbClr val="45C8DC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자유형 23"/>
          <p:cNvSpPr/>
          <p:nvPr/>
        </p:nvSpPr>
        <p:spPr>
          <a:xfrm>
            <a:off x="1462405" y="237474"/>
            <a:ext cx="76180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2400" dirty="0">
                <a:solidFill>
                  <a:srgbClr val="775F55"/>
                </a:solidFill>
              </a:rPr>
              <a:t>      Equal Risk Contribution Portfolio (ERCP)</a:t>
            </a:r>
            <a:endParaRPr lang="en-US" altLang="ko-KR" sz="2400" b="1" kern="0" dirty="0">
              <a:solidFill>
                <a:schemeClr val="tx1"/>
              </a:solidFill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6" name="Group 36">
            <a:extLst>
              <a:ext uri="{FF2B5EF4-FFF2-40B4-BE49-F238E27FC236}">
                <a16:creationId xmlns:a16="http://schemas.microsoft.com/office/drawing/2014/main" id="{9427133D-BBCF-46EA-91CC-5468C6B8D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600933"/>
              </p:ext>
            </p:extLst>
          </p:nvPr>
        </p:nvGraphicFramePr>
        <p:xfrm>
          <a:off x="556895" y="1466594"/>
          <a:ext cx="5902628" cy="4041775"/>
        </p:xfrm>
        <a:graphic>
          <a:graphicData uri="http://schemas.openxmlformats.org/drawingml/2006/table">
            <a:tbl>
              <a:tblPr/>
              <a:tblGrid>
                <a:gridCol w="1145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2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투자비율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수익률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(%)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표준편차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(%)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04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0.2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0.6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.8127*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</a:txBody>
                  <a:tcPr marT="45710" marB="4571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1.0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0.6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0.2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.1837*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17.0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15.6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14.2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13.5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12.8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11.4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11.3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10.0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25.0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20.1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15.7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13.8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12.3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10.8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12.0</a:t>
                      </a: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29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투입자료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0" marB="4571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Object 24">
            <a:extLst>
              <a:ext uri="{FF2B5EF4-FFF2-40B4-BE49-F238E27FC236}">
                <a16:creationId xmlns:a16="http://schemas.microsoft.com/office/drawing/2014/main" id="{631AF2AA-C54C-496F-A108-A972CA8CA2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019384"/>
              </p:ext>
            </p:extLst>
          </p:nvPr>
        </p:nvGraphicFramePr>
        <p:xfrm>
          <a:off x="942545" y="1872823"/>
          <a:ext cx="457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4" name="Equation" r:id="rId4" imgW="215619" imgH="215619" progId="Equation.3">
                  <p:embed/>
                </p:oleObj>
              </mc:Choice>
              <mc:Fallback>
                <p:oleObj name="Equation" r:id="rId4" imgW="215619" imgH="215619" progId="Equation.3">
                  <p:embed/>
                  <p:pic>
                    <p:nvPicPr>
                      <p:cNvPr id="7" name="Object 24">
                        <a:extLst>
                          <a:ext uri="{FF2B5EF4-FFF2-40B4-BE49-F238E27FC236}">
                            <a16:creationId xmlns:a16="http://schemas.microsoft.com/office/drawing/2014/main" id="{631AF2AA-C54C-496F-A108-A972CA8CA2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545" y="1872823"/>
                        <a:ext cx="457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5">
            <a:extLst>
              <a:ext uri="{FF2B5EF4-FFF2-40B4-BE49-F238E27FC236}">
                <a16:creationId xmlns:a16="http://schemas.microsoft.com/office/drawing/2014/main" id="{C7E858EE-B030-4727-8446-726822BCA5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486546"/>
              </p:ext>
            </p:extLst>
          </p:nvPr>
        </p:nvGraphicFramePr>
        <p:xfrm>
          <a:off x="2179862" y="1795540"/>
          <a:ext cx="45720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5" name="Equation" r:id="rId6" imgW="215806" imgH="228501" progId="Equation.3">
                  <p:embed/>
                </p:oleObj>
              </mc:Choice>
              <mc:Fallback>
                <p:oleObj name="Equation" r:id="rId6" imgW="215806" imgH="228501" progId="Equation.3">
                  <p:embed/>
                  <p:pic>
                    <p:nvPicPr>
                      <p:cNvPr id="8" name="Object 25">
                        <a:extLst>
                          <a:ext uri="{FF2B5EF4-FFF2-40B4-BE49-F238E27FC236}">
                            <a16:creationId xmlns:a16="http://schemas.microsoft.com/office/drawing/2014/main" id="{C7E858EE-B030-4727-8446-726822BCA5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862" y="1795540"/>
                        <a:ext cx="457200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6">
            <a:extLst>
              <a:ext uri="{FF2B5EF4-FFF2-40B4-BE49-F238E27FC236}">
                <a16:creationId xmlns:a16="http://schemas.microsoft.com/office/drawing/2014/main" id="{C5D31781-D74B-4788-8842-978FC999F9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402013"/>
              </p:ext>
            </p:extLst>
          </p:nvPr>
        </p:nvGraphicFramePr>
        <p:xfrm>
          <a:off x="3508209" y="1718670"/>
          <a:ext cx="804863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" name="Equation" r:id="rId8" imgW="380835" imgH="241195" progId="Equation.3">
                  <p:embed/>
                </p:oleObj>
              </mc:Choice>
              <mc:Fallback>
                <p:oleObj name="Equation" r:id="rId8" imgW="380835" imgH="241195" progId="Equation.3">
                  <p:embed/>
                  <p:pic>
                    <p:nvPicPr>
                      <p:cNvPr id="9" name="Object 26">
                        <a:extLst>
                          <a:ext uri="{FF2B5EF4-FFF2-40B4-BE49-F238E27FC236}">
                            <a16:creationId xmlns:a16="http://schemas.microsoft.com/office/drawing/2014/main" id="{C5D31781-D74B-4788-8842-978FC999F9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209" y="1718670"/>
                        <a:ext cx="804863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7">
            <a:extLst>
              <a:ext uri="{FF2B5EF4-FFF2-40B4-BE49-F238E27FC236}">
                <a16:creationId xmlns:a16="http://schemas.microsoft.com/office/drawing/2014/main" id="{33F685FE-ED9F-4053-B791-F56BBF1742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59180"/>
              </p:ext>
            </p:extLst>
          </p:nvPr>
        </p:nvGraphicFramePr>
        <p:xfrm>
          <a:off x="5356859" y="1718670"/>
          <a:ext cx="428625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7" name="Equation" r:id="rId10" imgW="203112" imgH="241195" progId="Equation.3">
                  <p:embed/>
                </p:oleObj>
              </mc:Choice>
              <mc:Fallback>
                <p:oleObj name="Equation" r:id="rId10" imgW="203112" imgH="241195" progId="Equation.3">
                  <p:embed/>
                  <p:pic>
                    <p:nvPicPr>
                      <p:cNvPr id="10" name="Object 27">
                        <a:extLst>
                          <a:ext uri="{FF2B5EF4-FFF2-40B4-BE49-F238E27FC236}">
                            <a16:creationId xmlns:a16="http://schemas.microsoft.com/office/drawing/2014/main" id="{33F685FE-ED9F-4053-B791-F56BBF1742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6859" y="1718670"/>
                        <a:ext cx="428625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8">
            <a:extLst>
              <a:ext uri="{FF2B5EF4-FFF2-40B4-BE49-F238E27FC236}">
                <a16:creationId xmlns:a16="http://schemas.microsoft.com/office/drawing/2014/main" id="{9D733A99-C1A1-4754-8894-7FA85597C2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170253"/>
              </p:ext>
            </p:extLst>
          </p:nvPr>
        </p:nvGraphicFramePr>
        <p:xfrm>
          <a:off x="1462405" y="5050094"/>
          <a:ext cx="1223963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" name="수식" r:id="rId12" imgW="799753" imgH="215806" progId="Equation.3">
                  <p:embed/>
                </p:oleObj>
              </mc:Choice>
              <mc:Fallback>
                <p:oleObj name="수식" r:id="rId12" imgW="799753" imgH="215806" progId="Equation.3">
                  <p:embed/>
                  <p:pic>
                    <p:nvPicPr>
                      <p:cNvPr id="11" name="Object 28">
                        <a:extLst>
                          <a:ext uri="{FF2B5EF4-FFF2-40B4-BE49-F238E27FC236}">
                            <a16:creationId xmlns:a16="http://schemas.microsoft.com/office/drawing/2014/main" id="{9D733A99-C1A1-4754-8894-7FA85597C2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405" y="5050094"/>
                        <a:ext cx="1223963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9">
            <a:extLst>
              <a:ext uri="{FF2B5EF4-FFF2-40B4-BE49-F238E27FC236}">
                <a16:creationId xmlns:a16="http://schemas.microsoft.com/office/drawing/2014/main" id="{36F42F99-667B-474E-BB9A-E13DBACA33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972664"/>
              </p:ext>
            </p:extLst>
          </p:nvPr>
        </p:nvGraphicFramePr>
        <p:xfrm>
          <a:off x="3862922" y="5006596"/>
          <a:ext cx="11969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" name="Equation" r:id="rId14" imgW="787400" imgH="228600" progId="Equation.3">
                  <p:embed/>
                </p:oleObj>
              </mc:Choice>
              <mc:Fallback>
                <p:oleObj name="Equation" r:id="rId14" imgW="787400" imgH="228600" progId="Equation.3">
                  <p:embed/>
                  <p:pic>
                    <p:nvPicPr>
                      <p:cNvPr id="12" name="Object 29">
                        <a:extLst>
                          <a:ext uri="{FF2B5EF4-FFF2-40B4-BE49-F238E27FC236}">
                            <a16:creationId xmlns:a16="http://schemas.microsoft.com/office/drawing/2014/main" id="{36F42F99-667B-474E-BB9A-E13DBACA33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2922" y="5006596"/>
                        <a:ext cx="11969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0">
            <a:extLst>
              <a:ext uri="{FF2B5EF4-FFF2-40B4-BE49-F238E27FC236}">
                <a16:creationId xmlns:a16="http://schemas.microsoft.com/office/drawing/2014/main" id="{CC7A3269-8E25-4DEF-83B6-E379579FF8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015665"/>
              </p:ext>
            </p:extLst>
          </p:nvPr>
        </p:nvGraphicFramePr>
        <p:xfrm>
          <a:off x="2760410" y="5027163"/>
          <a:ext cx="9461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" name="Equation" r:id="rId16" imgW="634449" imgH="215713" progId="Equation.3">
                  <p:embed/>
                </p:oleObj>
              </mc:Choice>
              <mc:Fallback>
                <p:oleObj name="Equation" r:id="rId16" imgW="634449" imgH="215713" progId="Equation.3">
                  <p:embed/>
                  <p:pic>
                    <p:nvPicPr>
                      <p:cNvPr id="13" name="Object 30">
                        <a:extLst>
                          <a:ext uri="{FF2B5EF4-FFF2-40B4-BE49-F238E27FC236}">
                            <a16:creationId xmlns:a16="http://schemas.microsoft.com/office/drawing/2014/main" id="{CC7A3269-8E25-4DEF-83B6-E379579FF8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0410" y="5027163"/>
                        <a:ext cx="9461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1">
            <a:extLst>
              <a:ext uri="{FF2B5EF4-FFF2-40B4-BE49-F238E27FC236}">
                <a16:creationId xmlns:a16="http://schemas.microsoft.com/office/drawing/2014/main" id="{3085194D-307E-436D-9C3A-9B3688180E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548566"/>
              </p:ext>
            </p:extLst>
          </p:nvPr>
        </p:nvGraphicFramePr>
        <p:xfrm>
          <a:off x="5218621" y="5015513"/>
          <a:ext cx="993775" cy="315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" name="Equation" r:id="rId18" imgW="647700" imgH="228600" progId="Equation.3">
                  <p:embed/>
                </p:oleObj>
              </mc:Choice>
              <mc:Fallback>
                <p:oleObj name="Equation" r:id="rId18" imgW="647700" imgH="228600" progId="Equation.3">
                  <p:embed/>
                  <p:pic>
                    <p:nvPicPr>
                      <p:cNvPr id="14" name="Object 31">
                        <a:extLst>
                          <a:ext uri="{FF2B5EF4-FFF2-40B4-BE49-F238E27FC236}">
                            <a16:creationId xmlns:a16="http://schemas.microsoft.com/office/drawing/2014/main" id="{3085194D-307E-436D-9C3A-9B3688180E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8621" y="5015513"/>
                        <a:ext cx="993775" cy="315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450B5E0C-EAB0-48EB-92C0-D59853A143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1444" y="5763727"/>
            <a:ext cx="6352465" cy="57392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730FF3-229A-4467-B6AB-826336B26889}"/>
              </a:ext>
            </a:extLst>
          </p:cNvPr>
          <p:cNvSpPr/>
          <p:nvPr/>
        </p:nvSpPr>
        <p:spPr>
          <a:xfrm>
            <a:off x="8053497" y="1688157"/>
            <a:ext cx="404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75F55"/>
                </a:solidFill>
              </a:rPr>
              <a:t>Equal Risk Contribution </a:t>
            </a:r>
            <a:endParaRPr lang="ko-KR" altLang="en-US" dirty="0"/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8D2C6D38-142F-4EDE-83B5-0981DBE0DD77}"/>
              </a:ext>
            </a:extLst>
          </p:cNvPr>
          <p:cNvSpPr/>
          <p:nvPr/>
        </p:nvSpPr>
        <p:spPr>
          <a:xfrm>
            <a:off x="5960814" y="3825905"/>
            <a:ext cx="760311" cy="4362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왼쪽 25">
            <a:extLst>
              <a:ext uri="{FF2B5EF4-FFF2-40B4-BE49-F238E27FC236}">
                <a16:creationId xmlns:a16="http://schemas.microsoft.com/office/drawing/2014/main" id="{CF2DD300-3E85-4E9C-94A6-B9ED50D281F7}"/>
              </a:ext>
            </a:extLst>
          </p:cNvPr>
          <p:cNvSpPr/>
          <p:nvPr/>
        </p:nvSpPr>
        <p:spPr>
          <a:xfrm>
            <a:off x="4353886" y="4127383"/>
            <a:ext cx="822121" cy="838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5A29CD5-7FD1-45A8-8A3D-FC0519488514}"/>
              </a:ext>
            </a:extLst>
          </p:cNvPr>
          <p:cNvCxnSpPr>
            <a:cxnSpLocks/>
          </p:cNvCxnSpPr>
          <p:nvPr/>
        </p:nvCxnSpPr>
        <p:spPr>
          <a:xfrm>
            <a:off x="1222646" y="4085359"/>
            <a:ext cx="957216" cy="169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DDFDF29-E7E8-4E64-80CA-A9EA9B89B687}"/>
              </a:ext>
            </a:extLst>
          </p:cNvPr>
          <p:cNvCxnSpPr>
            <a:cxnSpLocks/>
          </p:cNvCxnSpPr>
          <p:nvPr/>
        </p:nvCxnSpPr>
        <p:spPr>
          <a:xfrm>
            <a:off x="2506725" y="4085359"/>
            <a:ext cx="659161" cy="1678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E522950C-0B10-43B3-B6FB-C6BE83C780AD}"/>
                  </a:ext>
                </a:extLst>
              </p:cNvPr>
              <p:cNvSpPr/>
              <p:nvPr/>
            </p:nvSpPr>
            <p:spPr>
              <a:xfrm>
                <a:off x="7468240" y="2408368"/>
                <a:ext cx="3860568" cy="29651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2800" dirty="0"/>
                            <m:t>RC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28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2800" dirty="0"/>
              </a:p>
              <a:p>
                <a:pPr algn="ctr"/>
                <a:endParaRPr lang="en-US" altLang="ko-KR" sz="28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2800" dirty="0"/>
                          <m:t>RC</m:t>
                        </m:r>
                      </m:e>
                      <m:sub>
                        <m:r>
                          <a:rPr lang="en-US" altLang="ko-KR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2800" dirty="0"/>
                          <m:t>RC</m:t>
                        </m:r>
                      </m:e>
                      <m:sub>
                        <m:r>
                          <a:rPr lang="en-US" altLang="ko-KR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ko-KR" sz="2800" dirty="0"/>
                          <m:t>RC</m:t>
                        </m:r>
                      </m:e>
                      <m:sub>
                        <m:r>
                          <a:rPr lang="en-US" altLang="ko-KR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2800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algn="ctr"/>
                <a:r>
                  <a:rPr lang="ko-KR" altLang="en-US" dirty="0"/>
                  <a:t>위험 기여도를 같게 한다</a:t>
                </a:r>
                <a:r>
                  <a:rPr lang="en-US" altLang="ko-KR" dirty="0"/>
                  <a:t>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E522950C-0B10-43B3-B6FB-C6BE83C78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240" y="2408368"/>
                <a:ext cx="3860568" cy="296517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42B6E4-7593-46B2-BB20-FFBAE93FFBCC}"/>
              </a:ext>
            </a:extLst>
          </p:cNvPr>
          <p:cNvSpPr/>
          <p:nvPr/>
        </p:nvSpPr>
        <p:spPr>
          <a:xfrm>
            <a:off x="431509" y="322242"/>
            <a:ext cx="108972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rgbClr val="775F55"/>
              </a:solidFill>
            </a:endParaRPr>
          </a:p>
          <a:p>
            <a:endParaRPr lang="en-US" altLang="ko-KR" dirty="0">
              <a:solidFill>
                <a:srgbClr val="775F55"/>
              </a:solidFill>
            </a:endParaRPr>
          </a:p>
          <a:p>
            <a:r>
              <a:rPr lang="en-US" altLang="ko-KR" dirty="0"/>
              <a:t>Denis B. Jason C. Hsu, </a:t>
            </a:r>
            <a:r>
              <a:rPr lang="en-US" altLang="ko-KR" dirty="0" err="1"/>
              <a:t>Feifei</a:t>
            </a:r>
            <a:r>
              <a:rPr lang="en-US" altLang="ko-KR" dirty="0"/>
              <a:t> L, Omid </a:t>
            </a:r>
            <a:r>
              <a:rPr lang="en-US" altLang="ko-KR" dirty="0" err="1"/>
              <a:t>Shakernia</a:t>
            </a:r>
            <a:r>
              <a:rPr lang="en-US" altLang="ko-KR" dirty="0"/>
              <a:t>. 2013. “Efficient Algorithms for Computing Risk Parity 									Portfolio Weights .”</a:t>
            </a:r>
            <a:r>
              <a:rPr lang="en-US" altLang="ko-KR" dirty="0">
                <a:solidFill>
                  <a:srgbClr val="775F55"/>
                </a:solidFill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5736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b="1" kern="0" dirty="0">
                <a:solidFill>
                  <a:schemeClr val="tx1"/>
                </a:solidFill>
              </a:rPr>
              <a:t> </a:t>
            </a:r>
            <a:r>
              <a:rPr lang="ko-KR" altLang="en-US" b="1" kern="0" dirty="0">
                <a:solidFill>
                  <a:schemeClr val="tx1"/>
                </a:solidFill>
              </a:rPr>
              <a:t>모멘텀이란 </a:t>
            </a:r>
            <a:r>
              <a:rPr lang="en-US" altLang="ko-KR" b="1" kern="0" dirty="0">
                <a:solidFill>
                  <a:schemeClr val="tx1"/>
                </a:solidFill>
              </a:rPr>
              <a:t>?  :  </a:t>
            </a:r>
            <a:r>
              <a:rPr lang="ko-KR" altLang="en-US" b="1" kern="0" dirty="0">
                <a:solidFill>
                  <a:schemeClr val="tx1"/>
                </a:solidFill>
              </a:rPr>
              <a:t> 추세를 의미하며 과거에 올랐던 주식들은 더 오르려는 현상  반대로 과거에 떨어졌던 주식들은 더 떨어지려는 현상을 말합니다</a:t>
            </a:r>
            <a:r>
              <a:rPr lang="en-US" altLang="ko-KR" b="1" kern="0" dirty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en-US" altLang="ko-KR" b="1" kern="0" dirty="0">
              <a:solidFill>
                <a:schemeClr val="tx1"/>
              </a:solidFill>
            </a:endParaRPr>
          </a:p>
          <a:p>
            <a:pPr fontAlgn="base"/>
            <a:endParaRPr lang="en-US" altLang="ko-KR" b="1" kern="0" dirty="0">
              <a:solidFill>
                <a:schemeClr val="tx1"/>
              </a:solidFill>
            </a:endParaRPr>
          </a:p>
          <a:p>
            <a:pPr fontAlgn="base"/>
            <a:r>
              <a:rPr lang="ko-KR" altLang="en-US" b="1" kern="0" dirty="0">
                <a:solidFill>
                  <a:schemeClr val="tx1"/>
                </a:solidFill>
              </a:rPr>
              <a:t>횡단면 모멘텀 전략 </a:t>
            </a:r>
            <a:r>
              <a:rPr lang="en-US" altLang="ko-KR" b="1" kern="0" dirty="0">
                <a:solidFill>
                  <a:schemeClr val="tx1"/>
                </a:solidFill>
              </a:rPr>
              <a:t>:</a:t>
            </a:r>
            <a:r>
              <a:rPr lang="ko-KR" altLang="en-US" b="1" kern="0" dirty="0">
                <a:solidFill>
                  <a:schemeClr val="tx1"/>
                </a:solidFill>
              </a:rPr>
              <a:t> 동일 시점에서 자산군의 과거 몇 개월 수익률 중 가장 높았던 몇 개의 자산을 선택하여 보유 하는 전략 </a:t>
            </a:r>
            <a:endParaRPr lang="en-US" altLang="ko-KR" b="1" kern="0" dirty="0">
              <a:solidFill>
                <a:schemeClr val="tx1"/>
              </a:solidFill>
            </a:endParaRPr>
          </a:p>
          <a:p>
            <a:pPr fontAlgn="base"/>
            <a:endParaRPr lang="en-US" altLang="ko-KR" b="1" kern="0" dirty="0">
              <a:solidFill>
                <a:schemeClr val="tx1"/>
              </a:solidFill>
            </a:endParaRPr>
          </a:p>
          <a:p>
            <a:pPr fontAlgn="base"/>
            <a:endParaRPr lang="en-US" altLang="ko-KR" b="1" kern="0" dirty="0">
              <a:solidFill>
                <a:schemeClr val="tx1"/>
              </a:solidFill>
            </a:endParaRPr>
          </a:p>
          <a:p>
            <a:pPr fontAlgn="base"/>
            <a:r>
              <a:rPr lang="ko-KR" altLang="en-US" b="1" kern="0" dirty="0">
                <a:solidFill>
                  <a:schemeClr val="tx1"/>
                </a:solidFill>
              </a:rPr>
              <a:t>시계열 모멘텀 전략</a:t>
            </a:r>
            <a:r>
              <a:rPr lang="en-US" altLang="ko-KR" b="1" kern="0" dirty="0">
                <a:solidFill>
                  <a:schemeClr val="tx1"/>
                </a:solidFill>
              </a:rPr>
              <a:t> : </a:t>
            </a:r>
            <a:r>
              <a:rPr lang="ko-KR" altLang="en-US" b="1" kern="0" dirty="0">
                <a:solidFill>
                  <a:schemeClr val="tx1"/>
                </a:solidFill>
              </a:rPr>
              <a:t>자산군의 과거 몇 개월 수익률이 </a:t>
            </a:r>
            <a:r>
              <a:rPr lang="en-US" altLang="ko-KR" b="1" kern="0" dirty="0">
                <a:solidFill>
                  <a:schemeClr val="tx1"/>
                </a:solidFill>
              </a:rPr>
              <a:t> 0 </a:t>
            </a:r>
            <a:r>
              <a:rPr lang="ko-KR" altLang="en-US" b="1" kern="0" dirty="0">
                <a:solidFill>
                  <a:schemeClr val="tx1"/>
                </a:solidFill>
              </a:rPr>
              <a:t>보다 크면 매수보유하고 </a:t>
            </a:r>
            <a:r>
              <a:rPr lang="en-US" altLang="ko-KR" b="1" kern="0" dirty="0">
                <a:solidFill>
                  <a:schemeClr val="tx1"/>
                </a:solidFill>
              </a:rPr>
              <a:t>0 </a:t>
            </a:r>
            <a:r>
              <a:rPr lang="ko-KR" altLang="en-US" b="1" kern="0" dirty="0">
                <a:solidFill>
                  <a:schemeClr val="tx1"/>
                </a:solidFill>
              </a:rPr>
              <a:t>보다 작으면 모두 매도하여 안전자산인 국채를 매수하는 전략</a:t>
            </a:r>
            <a:endParaRPr lang="en-US" altLang="ko-KR" b="1" kern="0" dirty="0">
              <a:solidFill>
                <a:schemeClr val="tx1"/>
              </a:solidFill>
            </a:endParaRPr>
          </a:p>
          <a:p>
            <a:pPr fontAlgn="base"/>
            <a:endParaRPr lang="en-US" altLang="ko-KR" b="1" kern="0" dirty="0">
              <a:solidFill>
                <a:schemeClr val="tx1"/>
              </a:solidFill>
            </a:endParaRPr>
          </a:p>
          <a:p>
            <a:pPr fontAlgn="base"/>
            <a:r>
              <a:rPr lang="en-US" altLang="ko-KR" b="1" kern="0" dirty="0">
                <a:solidFill>
                  <a:schemeClr val="tx1"/>
                </a:solidFill>
              </a:rPr>
              <a:t> </a:t>
            </a:r>
          </a:p>
          <a:p>
            <a:pPr fontAlgn="base"/>
            <a:r>
              <a:rPr lang="ko-KR" altLang="en-US" b="1" kern="0" dirty="0">
                <a:solidFill>
                  <a:schemeClr val="tx1"/>
                </a:solidFill>
              </a:rPr>
              <a:t>듀얼 모멘텀 전략 이란</a:t>
            </a:r>
            <a:r>
              <a:rPr lang="en-US" altLang="ko-KR" b="1" kern="0" dirty="0">
                <a:solidFill>
                  <a:schemeClr val="tx1"/>
                </a:solidFill>
              </a:rPr>
              <a:t>? : </a:t>
            </a:r>
            <a:r>
              <a:rPr lang="ko-KR" altLang="en-US" b="1" kern="0" dirty="0">
                <a:solidFill>
                  <a:schemeClr val="tx1"/>
                </a:solidFill>
              </a:rPr>
              <a:t> 횡단면 모멘텀 전략 </a:t>
            </a:r>
            <a:r>
              <a:rPr lang="en-US" altLang="ko-KR" b="1" kern="0" dirty="0">
                <a:solidFill>
                  <a:schemeClr val="tx1"/>
                </a:solidFill>
              </a:rPr>
              <a:t>+ </a:t>
            </a:r>
            <a:r>
              <a:rPr lang="ko-KR" altLang="en-US" b="1" kern="0" dirty="0">
                <a:solidFill>
                  <a:schemeClr val="tx1"/>
                </a:solidFill>
              </a:rPr>
              <a:t>시계열 모멘텀 전략</a:t>
            </a:r>
            <a:endParaRPr lang="en-US" altLang="ko-KR" b="1" kern="0" dirty="0">
              <a:solidFill>
                <a:schemeClr val="tx1"/>
              </a:solidFill>
            </a:endParaRPr>
          </a:p>
          <a:p>
            <a:pPr fontAlgn="base"/>
            <a:endParaRPr lang="en-US" altLang="ko-KR" b="1" kern="0" dirty="0">
              <a:solidFill>
                <a:schemeClr val="tx1"/>
              </a:solidFill>
            </a:endParaRPr>
          </a:p>
          <a:p>
            <a:pPr fontAlgn="base"/>
            <a:endParaRPr lang="en-US" altLang="ko-KR" b="1" kern="0" dirty="0">
              <a:solidFill>
                <a:schemeClr val="tx1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79564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2400" b="1" kern="0" dirty="0">
                <a:solidFill>
                  <a:schemeClr val="tx1"/>
                </a:solidFill>
              </a:rPr>
              <a:t>Momentum Portfolio </a:t>
            </a: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910127C-36A4-4C81-9E28-28354AD95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0423" y="450220"/>
            <a:ext cx="23115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</a:rPr>
              <a:t>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6ED3ED2-AC83-4E82-AE31-C880A6E79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33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708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en-US" altLang="ko-KR" dirty="0">
              <a:solidFill>
                <a:schemeClr val="tx1"/>
              </a:solidFill>
            </a:endParaRPr>
          </a:p>
          <a:p>
            <a:pPr algn="ctr" fontAlgn="base"/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4,  </a:t>
            </a:r>
            <a:r>
              <a:rPr lang="ko-KR" altLang="en-US" dirty="0" err="1">
                <a:solidFill>
                  <a:schemeClr val="tx1"/>
                </a:solidFill>
              </a:rPr>
              <a:t>멀티팩터</a:t>
            </a:r>
            <a:r>
              <a:rPr lang="ko-KR" altLang="en-US" dirty="0">
                <a:solidFill>
                  <a:schemeClr val="tx1"/>
                </a:solidFill>
              </a:rPr>
              <a:t> 자산배분전략 </a:t>
            </a:r>
            <a:r>
              <a:rPr lang="en-US" altLang="ko-KR" dirty="0">
                <a:solidFill>
                  <a:schemeClr val="tx1"/>
                </a:solidFill>
              </a:rPr>
              <a:t>( Multi-Factor Asset Allocation)</a:t>
            </a: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	- Mom X Risk Multi-Factor Portfolio(</a:t>
            </a:r>
            <a:r>
              <a:rPr lang="ko-KR" altLang="en-US" dirty="0">
                <a:solidFill>
                  <a:schemeClr val="tx1"/>
                </a:solidFill>
              </a:rPr>
              <a:t>모멘텀</a:t>
            </a:r>
            <a:r>
              <a:rPr lang="en-US" altLang="ko-KR" dirty="0">
                <a:solidFill>
                  <a:schemeClr val="tx1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위험 멀티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 err="1">
                <a:solidFill>
                  <a:schemeClr val="tx1"/>
                </a:solidFill>
              </a:rPr>
              <a:t>팩터</a:t>
            </a:r>
            <a:r>
              <a:rPr lang="ko-KR" altLang="en-US" dirty="0">
                <a:solidFill>
                  <a:schemeClr val="tx1"/>
                </a:solidFill>
              </a:rPr>
              <a:t> 포트폴리오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b="1" kern="0" dirty="0">
              <a:solidFill>
                <a:schemeClr val="tx1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79564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2400" b="1" kern="0" dirty="0">
                <a:solidFill>
                  <a:schemeClr val="tx1"/>
                </a:solidFill>
              </a:rPr>
              <a:t>Momentum Portfolio </a:t>
            </a: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910127C-36A4-4C81-9E28-28354AD95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0423" y="450220"/>
            <a:ext cx="23115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</a:rPr>
              <a:t>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6ED3ED2-AC83-4E82-AE31-C880A6E79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33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30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2.1 </a:t>
            </a:r>
            <a:r>
              <a:rPr lang="ko-KR" altLang="en-US" sz="3000" b="1" kern="0" dirty="0" err="1">
                <a:solidFill>
                  <a:schemeClr val="tx1"/>
                </a:solidFill>
                <a:latin typeface="+mn-ea"/>
              </a:rPr>
              <a:t>개발동기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56BE0C2-9D7B-45CB-A42B-736B31117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99" y="1131980"/>
            <a:ext cx="10013357" cy="514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72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모서리가 둥근 직사각형 21"/>
              <p:cNvSpPr/>
              <p:nvPr/>
            </p:nvSpPr>
            <p:spPr>
              <a:xfrm>
                <a:off x="381000" y="546100"/>
                <a:ext cx="11366500" cy="6007100"/>
              </a:xfrm>
              <a:prstGeom prst="roundRect">
                <a:avLst>
                  <a:gd name="adj" fmla="val 3115"/>
                </a:avLst>
              </a:prstGeom>
              <a:solidFill>
                <a:schemeClr val="bg1"/>
              </a:solidFill>
              <a:ln w="53975">
                <a:solidFill>
                  <a:srgbClr val="45C8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base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 fontAlgn="base"/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상관관계분석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(correlation analysis)</a:t>
                </a:r>
              </a:p>
              <a:p>
                <a:pPr algn="ctr" fontAlgn="base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 fontAlgn="base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m:t>Cov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m:t>)</m:t>
                          </m:r>
                        </m:num>
                        <m:den/>
                      </m:f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/>
                        <m:sub/>
                      </m:sSub>
                    </m:oMath>
                  </m:oMathPara>
                </a14:m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모서리가 둥근 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46100"/>
                <a:ext cx="11366500" cy="6007100"/>
              </a:xfrm>
              <a:prstGeom prst="roundRect">
                <a:avLst>
                  <a:gd name="adj" fmla="val 3115"/>
                </a:avLst>
              </a:prstGeom>
              <a:blipFill>
                <a:blip r:embed="rId2"/>
                <a:stretch>
                  <a:fillRect/>
                </a:stretch>
              </a:blipFill>
              <a:ln w="53975">
                <a:solidFill>
                  <a:srgbClr val="45C8DC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자유형 23"/>
          <p:cNvSpPr/>
          <p:nvPr/>
        </p:nvSpPr>
        <p:spPr>
          <a:xfrm>
            <a:off x="1462405" y="237474"/>
            <a:ext cx="579564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2400" b="1" kern="0" dirty="0">
                <a:solidFill>
                  <a:schemeClr val="tx1"/>
                </a:solidFill>
              </a:rPr>
              <a:t>Momentum Portfolio </a:t>
            </a: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910127C-36A4-4C81-9E28-28354AD95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0423" y="450220"/>
            <a:ext cx="23115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</a:rPr>
              <a:t>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6ED3ED2-AC83-4E82-AE31-C880A6E79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33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모서리가 둥근 직사각형 21">
                <a:extLst>
                  <a:ext uri="{FF2B5EF4-FFF2-40B4-BE49-F238E27FC236}">
                    <a16:creationId xmlns:a16="http://schemas.microsoft.com/office/drawing/2014/main" id="{5E87E11D-9AA8-48B6-8583-2F3CD731E58B}"/>
                  </a:ext>
                </a:extLst>
              </p:cNvPr>
              <p:cNvSpPr/>
              <p:nvPr/>
            </p:nvSpPr>
            <p:spPr>
              <a:xfrm>
                <a:off x="389389" y="520933"/>
                <a:ext cx="11366500" cy="6007100"/>
              </a:xfrm>
              <a:prstGeom prst="roundRect">
                <a:avLst>
                  <a:gd name="adj" fmla="val 3115"/>
                </a:avLst>
              </a:prstGeom>
              <a:solidFill>
                <a:schemeClr val="bg1"/>
              </a:solidFill>
              <a:ln w="53975">
                <a:solidFill>
                  <a:srgbClr val="45C8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base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 fontAlgn="base"/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상관관계분석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(correlation analysis)</a:t>
                </a:r>
              </a:p>
              <a:p>
                <a:pPr algn="ctr" fontAlgn="base"/>
                <a:r>
                  <a:rPr lang="en-US" altLang="ko-KR" dirty="0">
                    <a:solidFill>
                      <a:schemeClr val="tx1"/>
                    </a:solidFill>
                  </a:rPr>
                  <a:t>Var(x) = </a:t>
                </a:r>
              </a:p>
              <a:p>
                <a:pPr algn="ctr" fontAlgn="base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m:t>Cov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모서리가 둥근 직사각형 21">
                <a:extLst>
                  <a:ext uri="{FF2B5EF4-FFF2-40B4-BE49-F238E27FC236}">
                    <a16:creationId xmlns:a16="http://schemas.microsoft.com/office/drawing/2014/main" id="{5E87E11D-9AA8-48B6-8583-2F3CD731E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9" y="520933"/>
                <a:ext cx="11366500" cy="6007100"/>
              </a:xfrm>
              <a:prstGeom prst="roundRect">
                <a:avLst>
                  <a:gd name="adj" fmla="val 3115"/>
                </a:avLst>
              </a:prstGeom>
              <a:blipFill>
                <a:blip r:embed="rId3"/>
                <a:stretch>
                  <a:fillRect/>
                </a:stretch>
              </a:blipFill>
              <a:ln w="53975">
                <a:solidFill>
                  <a:srgbClr val="45C8DC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자유형 23">
            <a:extLst>
              <a:ext uri="{FF2B5EF4-FFF2-40B4-BE49-F238E27FC236}">
                <a16:creationId xmlns:a16="http://schemas.microsoft.com/office/drawing/2014/main" id="{BAC9E93E-B5A8-463A-94B6-5F0B3FB39578}"/>
              </a:ext>
            </a:extLst>
          </p:cNvPr>
          <p:cNvSpPr/>
          <p:nvPr/>
        </p:nvSpPr>
        <p:spPr>
          <a:xfrm>
            <a:off x="1462405" y="212307"/>
            <a:ext cx="579564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2400" b="1" kern="0" dirty="0">
                <a:solidFill>
                  <a:schemeClr val="tx1"/>
                </a:solidFill>
              </a:rPr>
              <a:t>Momentum Portfolio </a:t>
            </a:r>
          </a:p>
        </p:txBody>
      </p:sp>
    </p:spTree>
    <p:extLst>
      <p:ext uri="{BB962C8B-B14F-4D97-AF65-F5344CB8AC3E}">
        <p14:creationId xmlns:p14="http://schemas.microsoft.com/office/powerpoint/2010/main" val="4272300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2.1 </a:t>
            </a:r>
            <a:r>
              <a:rPr lang="ko-KR" altLang="en-US" sz="3000" b="1" kern="0" dirty="0" err="1">
                <a:solidFill>
                  <a:schemeClr val="tx1"/>
                </a:solidFill>
                <a:latin typeface="+mn-ea"/>
              </a:rPr>
              <a:t>개발동기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2E1E18C-FDF0-41FF-B92A-2FA00CBBF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04" y="1008423"/>
            <a:ext cx="10011451" cy="530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93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2.1 </a:t>
            </a:r>
            <a:r>
              <a:rPr lang="ko-KR" altLang="en-US" sz="3000" b="1" kern="0" dirty="0" err="1">
                <a:solidFill>
                  <a:schemeClr val="tx1"/>
                </a:solidFill>
                <a:latin typeface="+mn-ea"/>
              </a:rPr>
              <a:t>개발동기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8647F1-4336-45EF-83B8-6E7228491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811" y="1067861"/>
            <a:ext cx="7664878" cy="52722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2D9508-5A53-4622-B685-258C1728B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11" y="1220261"/>
            <a:ext cx="7664878" cy="527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6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E3E5E9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1. F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조 소개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8282534" y="4103085"/>
            <a:ext cx="277236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최영규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010.2019.0700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dudrb1418@gmail.com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dudrb1418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개발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966" y="1023050"/>
            <a:ext cx="2010684" cy="2680912"/>
          </a:xfrm>
          <a:prstGeom prst="rect">
            <a:avLst/>
          </a:prstGeom>
        </p:spPr>
      </p:pic>
      <p:pic>
        <p:nvPicPr>
          <p:cNvPr id="92" name="Google Shape;1147;p171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3845966" y="3788125"/>
            <a:ext cx="2026430" cy="268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207" y="3788125"/>
            <a:ext cx="2026430" cy="2680912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521885" y="1444048"/>
            <a:ext cx="318319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김민찬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010.2864.3564</a:t>
            </a:r>
          </a:p>
          <a:p>
            <a:pPr algn="r"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minclasse@gmail.com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minclasse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521885" y="4103085"/>
            <a:ext cx="318319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박유영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010.9616.4766</a:t>
            </a:r>
          </a:p>
          <a:p>
            <a:pPr algn="r"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yuyong001@naver.comg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parkyuyong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활용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웹구현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8282534" y="1444048"/>
            <a:ext cx="277236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홍성주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010.8857.6301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tjdwn0817@naver.com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season0304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및 개발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7" name="Google Shape;1146;p171" descr="C:\Users\User\Desktop\캡처.JPG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6168207" y="1023050"/>
            <a:ext cx="2003679" cy="26809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1424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2.1 </a:t>
            </a:r>
            <a:r>
              <a:rPr lang="ko-KR" altLang="en-US" sz="3000" b="1" kern="0" dirty="0" err="1">
                <a:solidFill>
                  <a:schemeClr val="tx1"/>
                </a:solidFill>
                <a:latin typeface="+mn-ea"/>
              </a:rPr>
              <a:t>개발동기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 descr="지도, 텍스트, 사람들, 테이블이(가) 표시된 사진&#10;&#10;자동 생성된 설명">
            <a:extLst>
              <a:ext uri="{FF2B5EF4-FFF2-40B4-BE49-F238E27FC236}">
                <a16:creationId xmlns:a16="http://schemas.microsoft.com/office/drawing/2014/main" id="{5C8FC7AE-0145-45FE-A659-0BF1C79FC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84" y="1554003"/>
            <a:ext cx="10746432" cy="399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9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2.1 </a:t>
            </a:r>
            <a:r>
              <a:rPr lang="ko-KR" altLang="en-US" sz="3000" b="1" kern="0" dirty="0" err="1">
                <a:solidFill>
                  <a:schemeClr val="tx1"/>
                </a:solidFill>
                <a:latin typeface="+mn-ea"/>
              </a:rPr>
              <a:t>개발동기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7A241-8126-4CD1-9E36-5E6E0ADBE333}"/>
              </a:ext>
            </a:extLst>
          </p:cNvPr>
          <p:cNvSpPr txBox="1"/>
          <p:nvPr/>
        </p:nvSpPr>
        <p:spPr>
          <a:xfrm>
            <a:off x="587229" y="1008422"/>
            <a:ext cx="10989578" cy="695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r>
              <a:rPr lang="en-US" altLang="ko-KR" sz="2800" dirty="0"/>
              <a:t>Q) </a:t>
            </a:r>
            <a:r>
              <a:rPr lang="ko-KR" altLang="en-US" sz="2800" dirty="0"/>
              <a:t>이걸 왜 해야 하는데</a:t>
            </a:r>
            <a:r>
              <a:rPr lang="en-US" altLang="ko-KR" sz="2800" dirty="0"/>
              <a:t>?  </a:t>
            </a:r>
            <a:r>
              <a:rPr lang="ko-KR" altLang="en-US" sz="2800" dirty="0"/>
              <a:t>그냥 펀드매니저한테 맡기면 되지</a:t>
            </a:r>
            <a:endParaRPr lang="en-US" altLang="ko-KR" sz="2800" dirty="0"/>
          </a:p>
          <a:p>
            <a:endParaRPr lang="en-US" altLang="ko-KR" sz="40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86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2.1 </a:t>
            </a:r>
            <a:r>
              <a:rPr lang="ko-KR" altLang="en-US" sz="3000" b="1" kern="0" dirty="0" err="1">
                <a:solidFill>
                  <a:schemeClr val="tx1"/>
                </a:solidFill>
                <a:latin typeface="+mn-ea"/>
              </a:rPr>
              <a:t>개발동기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7A241-8126-4CD1-9E36-5E6E0ADBE333}"/>
              </a:ext>
            </a:extLst>
          </p:cNvPr>
          <p:cNvSpPr txBox="1"/>
          <p:nvPr/>
        </p:nvSpPr>
        <p:spPr>
          <a:xfrm>
            <a:off x="587229" y="1008422"/>
            <a:ext cx="1098957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Q1) </a:t>
            </a:r>
            <a:r>
              <a:rPr lang="ko-KR" altLang="en-US" sz="2400" dirty="0"/>
              <a:t>이걸 왜 해야 하는데</a:t>
            </a:r>
            <a:r>
              <a:rPr lang="en-US" altLang="ko-KR" sz="2400" dirty="0"/>
              <a:t>?  </a:t>
            </a:r>
            <a:r>
              <a:rPr lang="ko-KR" altLang="en-US" sz="2400" dirty="0"/>
              <a:t>그냥 펀드매니저한테 맡기면 되지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 descr="텍스트, 지도, 하얀색, 남자이(가) 표시된 사진&#10;&#10;자동 생성된 설명">
            <a:extLst>
              <a:ext uri="{FF2B5EF4-FFF2-40B4-BE49-F238E27FC236}">
                <a16:creationId xmlns:a16="http://schemas.microsoft.com/office/drawing/2014/main" id="{B43FC62A-7D5A-4D11-8951-498CDDF01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06" y="1597744"/>
            <a:ext cx="9674394" cy="4714156"/>
          </a:xfrm>
          <a:prstGeom prst="rect">
            <a:avLst/>
          </a:prstGeom>
        </p:spPr>
      </p:pic>
      <p:pic>
        <p:nvPicPr>
          <p:cNvPr id="10" name="그림 9" descr="텍스트, 사람, 남자, 정장이(가) 표시된 사진&#10;&#10;자동 생성된 설명">
            <a:extLst>
              <a:ext uri="{FF2B5EF4-FFF2-40B4-BE49-F238E27FC236}">
                <a16:creationId xmlns:a16="http://schemas.microsoft.com/office/drawing/2014/main" id="{CEBC56C8-728B-4515-B400-B6006E501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44" y="2978581"/>
            <a:ext cx="1581150" cy="23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17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2.1 </a:t>
            </a:r>
            <a:r>
              <a:rPr lang="ko-KR" altLang="en-US" sz="3000" b="1" kern="0" dirty="0" err="1">
                <a:solidFill>
                  <a:schemeClr val="tx1"/>
                </a:solidFill>
                <a:latin typeface="+mn-ea"/>
              </a:rPr>
              <a:t>개발동기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7A241-8126-4CD1-9E36-5E6E0ADBE333}"/>
              </a:ext>
            </a:extLst>
          </p:cNvPr>
          <p:cNvSpPr txBox="1"/>
          <p:nvPr/>
        </p:nvSpPr>
        <p:spPr>
          <a:xfrm>
            <a:off x="587229" y="1008422"/>
            <a:ext cx="1098957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Q1) </a:t>
            </a:r>
            <a:r>
              <a:rPr lang="ko-KR" altLang="en-US" sz="2400" dirty="0"/>
              <a:t>이걸 왜 해야 하는데</a:t>
            </a:r>
            <a:r>
              <a:rPr lang="en-US" altLang="ko-KR" sz="2400" dirty="0"/>
              <a:t>?  </a:t>
            </a:r>
            <a:r>
              <a:rPr lang="ko-KR" altLang="en-US" sz="2400" dirty="0"/>
              <a:t>그냥 펀드매니저한테 맡기면 되지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 descr="텍스트, 책, 남자, 표지판이(가) 표시된 사진&#10;&#10;자동 생성된 설명">
            <a:extLst>
              <a:ext uri="{FF2B5EF4-FFF2-40B4-BE49-F238E27FC236}">
                <a16:creationId xmlns:a16="http://schemas.microsoft.com/office/drawing/2014/main" id="{FA594482-4589-4241-9F9D-F44AAFB58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542596"/>
            <a:ext cx="9423399" cy="476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97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2.1 </a:t>
            </a:r>
            <a:r>
              <a:rPr lang="ko-KR" altLang="en-US" sz="3000" b="1" kern="0" dirty="0" err="1">
                <a:solidFill>
                  <a:schemeClr val="tx1"/>
                </a:solidFill>
                <a:latin typeface="+mn-ea"/>
              </a:rPr>
              <a:t>개발동기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7A241-8126-4CD1-9E36-5E6E0ADBE333}"/>
              </a:ext>
            </a:extLst>
          </p:cNvPr>
          <p:cNvSpPr txBox="1"/>
          <p:nvPr/>
        </p:nvSpPr>
        <p:spPr>
          <a:xfrm>
            <a:off x="587229" y="1008422"/>
            <a:ext cx="1098957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Q1) </a:t>
            </a:r>
            <a:r>
              <a:rPr lang="ko-KR" altLang="en-US" sz="2400" dirty="0"/>
              <a:t>이걸 왜 해야 하는데</a:t>
            </a:r>
            <a:r>
              <a:rPr lang="en-US" altLang="ko-KR" sz="2400" dirty="0"/>
              <a:t>?  </a:t>
            </a:r>
            <a:r>
              <a:rPr lang="ko-KR" altLang="en-US" sz="2400" dirty="0"/>
              <a:t>그냥 펀드매니저한테 맡기면 되지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 descr="작은, 쥐고있는, 하얀색, 표지판이(가) 표시된 사진&#10;&#10;자동 생성된 설명">
            <a:extLst>
              <a:ext uri="{FF2B5EF4-FFF2-40B4-BE49-F238E27FC236}">
                <a16:creationId xmlns:a16="http://schemas.microsoft.com/office/drawing/2014/main" id="{6777F46E-0441-4BF6-A8A6-785C25A30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585459"/>
            <a:ext cx="9918699" cy="472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61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2.1 </a:t>
            </a:r>
            <a:r>
              <a:rPr lang="ko-KR" altLang="en-US" sz="3000" b="1" kern="0" dirty="0" err="1">
                <a:solidFill>
                  <a:schemeClr val="tx1"/>
                </a:solidFill>
                <a:latin typeface="+mn-ea"/>
              </a:rPr>
              <a:t>개발동기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7A241-8126-4CD1-9E36-5E6E0ADBE333}"/>
              </a:ext>
            </a:extLst>
          </p:cNvPr>
          <p:cNvSpPr txBox="1"/>
          <p:nvPr/>
        </p:nvSpPr>
        <p:spPr>
          <a:xfrm>
            <a:off x="587229" y="1008422"/>
            <a:ext cx="10989578" cy="849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Q1) </a:t>
            </a:r>
            <a:r>
              <a:rPr lang="ko-KR" altLang="en-US" sz="2400" dirty="0"/>
              <a:t>이걸 왜 해야 하는데</a:t>
            </a:r>
            <a:r>
              <a:rPr lang="en-US" altLang="ko-KR" sz="2400" dirty="0"/>
              <a:t>?  </a:t>
            </a:r>
            <a:r>
              <a:rPr lang="ko-KR" altLang="en-US" sz="2400" dirty="0"/>
              <a:t>그냥 펀드매니저한테 맡기면 되지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1. </a:t>
            </a:r>
            <a:r>
              <a:rPr lang="ko-KR" altLang="en-US" sz="2400" dirty="0"/>
              <a:t>성공적인 투자에서 가장 중요한 것은 높은 수익률이 아님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지속 가능한 장기투자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그러기 위해서는 펀드매니저 또는 전략을 믿어야 됨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4. </a:t>
            </a:r>
            <a:r>
              <a:rPr lang="ko-KR" altLang="en-US" sz="2400" dirty="0"/>
              <a:t>믿기 위해선 펀드매니저의 투자철학</a:t>
            </a:r>
            <a:r>
              <a:rPr lang="en-US" altLang="ko-KR" sz="2400" dirty="0"/>
              <a:t>,</a:t>
            </a:r>
            <a:r>
              <a:rPr lang="ko-KR" altLang="en-US" sz="2400" dirty="0"/>
              <a:t> 전략의 로직을 잘 이해해야 됨</a:t>
            </a:r>
            <a:r>
              <a:rPr lang="en-US" altLang="ko-KR" sz="2400" dirty="0"/>
              <a:t> </a:t>
            </a:r>
          </a:p>
          <a:p>
            <a:endParaRPr lang="en-US" altLang="ko-KR" sz="2400" dirty="0"/>
          </a:p>
          <a:p>
            <a:r>
              <a:rPr lang="en-US" altLang="ko-KR" sz="2400" dirty="0"/>
              <a:t>5. </a:t>
            </a:r>
            <a:r>
              <a:rPr lang="ko-KR" altLang="en-US" sz="2400" dirty="0"/>
              <a:t>펀드매니저 또는 전략의 과거 성과를 </a:t>
            </a:r>
            <a:r>
              <a:rPr lang="ko-KR" altLang="en-US" sz="2400" dirty="0" err="1"/>
              <a:t>알아야됨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151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29;p191"/>
          <p:cNvSpPr txBox="1"/>
          <p:nvPr/>
        </p:nvSpPr>
        <p:spPr>
          <a:xfrm>
            <a:off x="1338262" y="1554162"/>
            <a:ext cx="23766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5800"/>
              <a:buFont typeface="Malgun Gothic"/>
              <a:buNone/>
            </a:pPr>
            <a:r>
              <a:rPr lang="en-US" sz="5800" b="1" i="0" u="none" dirty="0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rPr>
              <a:t>Q</a:t>
            </a:r>
            <a:r>
              <a:rPr lang="en-US" sz="4700" b="1" i="0" u="none" dirty="0"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r>
              <a:rPr lang="en-US" sz="5800" b="1" i="0" u="none" dirty="0"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dirty="0"/>
          </a:p>
        </p:txBody>
      </p:sp>
      <p:cxnSp>
        <p:nvCxnSpPr>
          <p:cNvPr id="15" name="Google Shape;1430;p191"/>
          <p:cNvCxnSpPr/>
          <p:nvPr/>
        </p:nvCxnSpPr>
        <p:spPr>
          <a:xfrm>
            <a:off x="1330325" y="2922587"/>
            <a:ext cx="9698459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81859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37;p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23962" y="2279650"/>
            <a:ext cx="6529386" cy="43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1430;p191"/>
          <p:cNvCxnSpPr/>
          <p:nvPr/>
        </p:nvCxnSpPr>
        <p:spPr>
          <a:xfrm>
            <a:off x="1330325" y="2922587"/>
            <a:ext cx="9698459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223962" y="1417876"/>
            <a:ext cx="35589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rgbClr val="45C8DC"/>
                </a:solidFill>
              </a:rPr>
              <a:t>감</a:t>
            </a:r>
            <a:r>
              <a:rPr lang="ko-KR" altLang="en-US" sz="5000" b="1" dirty="0"/>
              <a:t>사합니다</a:t>
            </a:r>
            <a:r>
              <a:rPr lang="en-US" altLang="ko-KR" sz="5000" b="1" dirty="0"/>
              <a:t>.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37204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양쪽 모서리가 둥근 사각형 9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E3E5E9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883218" y="412686"/>
            <a:ext cx="91730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8000" b="1" i="1" kern="0" dirty="0"/>
              <a:t>WHAT IS GTAA</a:t>
            </a:r>
            <a:r>
              <a:rPr lang="en-US" altLang="ko-KR" sz="8000" b="1" i="1" kern="0" dirty="0">
                <a:solidFill>
                  <a:srgbClr val="45C8DC"/>
                </a:solidFill>
              </a:rPr>
              <a:t>?</a:t>
            </a:r>
          </a:p>
        </p:txBody>
      </p:sp>
      <p:sp>
        <p:nvSpPr>
          <p:cNvPr id="73" name="Google Shape;1159;p172"/>
          <p:cNvSpPr txBox="1"/>
          <p:nvPr/>
        </p:nvSpPr>
        <p:spPr>
          <a:xfrm>
            <a:off x="1951831" y="2253296"/>
            <a:ext cx="4544567" cy="3465389"/>
          </a:xfrm>
          <a:prstGeom prst="rect">
            <a:avLst/>
          </a:prstGeom>
          <a:solidFill>
            <a:srgbClr val="BDC1CB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1200" b="1" kern="0" dirty="0"/>
          </a:p>
          <a:p>
            <a:pPr algn="ctr" latinLnBrk="0">
              <a:lnSpc>
                <a:spcPct val="150000"/>
              </a:lnSpc>
              <a:defRPr/>
            </a:pPr>
            <a:endParaRPr lang="en-US" altLang="ko-KR" sz="1200" b="1" kern="0" dirty="0"/>
          </a:p>
          <a:p>
            <a:pPr algn="ctr" latinLnBrk="0">
              <a:lnSpc>
                <a:spcPct val="150000"/>
              </a:lnSpc>
              <a:defRPr/>
            </a:pPr>
            <a:endParaRPr lang="en-US" altLang="ko-KR" sz="1200" b="1" kern="0" dirty="0"/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000" b="1" kern="0" dirty="0">
                <a:solidFill>
                  <a:srgbClr val="45C8D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lobal</a:t>
            </a:r>
            <a:r>
              <a:rPr lang="en-US" altLang="ko-KR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kern="0" dirty="0">
                <a:solidFill>
                  <a:srgbClr val="45C8D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actical</a:t>
            </a:r>
            <a:r>
              <a:rPr lang="en-US" altLang="ko-KR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kern="0" dirty="0">
                <a:solidFill>
                  <a:srgbClr val="45C8D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sset</a:t>
            </a:r>
            <a:r>
              <a:rPr lang="en-US" altLang="ko-KR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kern="0" dirty="0">
                <a:solidFill>
                  <a:srgbClr val="45C8D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llocation)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글로벌 전술적 자산 배분</a:t>
            </a:r>
            <a:endParaRPr lang="en-US" altLang="ko-KR" sz="20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sz="12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2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160;p172"/>
          <p:cNvSpPr txBox="1"/>
          <p:nvPr/>
        </p:nvSpPr>
        <p:spPr>
          <a:xfrm>
            <a:off x="1951832" y="1692909"/>
            <a:ext cx="1288032" cy="179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7000"/>
              <a:buFont typeface="Malgun Gothic"/>
              <a:buNone/>
            </a:pPr>
            <a:r>
              <a:rPr lang="en-US" sz="7000" b="1" i="0" u="none" dirty="0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dirty="0">
              <a:solidFill>
                <a:srgbClr val="45C8D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0" b="1" i="0" u="none" dirty="0">
              <a:solidFill>
                <a:srgbClr val="4CBC9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1162;p172"/>
          <p:cNvSpPr txBox="1"/>
          <p:nvPr/>
        </p:nvSpPr>
        <p:spPr>
          <a:xfrm>
            <a:off x="5794965" y="3862069"/>
            <a:ext cx="4109624" cy="2592453"/>
          </a:xfrm>
          <a:prstGeom prst="rect">
            <a:avLst/>
          </a:prstGeom>
          <a:solidFill>
            <a:srgbClr val="BDC1CB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전세계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자산지수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(ETF)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활용하여 과거 데이터를 분석 </a:t>
            </a:r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및 시뮬레이션을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통하여 안정적인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자산증식을 목표로 하는 웹페이지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구현 목표</a:t>
            </a:r>
            <a:endParaRPr sz="2000" b="1" i="0" u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76" name="Google Shape;1164;p172"/>
          <p:cNvSpPr txBox="1"/>
          <p:nvPr/>
        </p:nvSpPr>
        <p:spPr>
          <a:xfrm>
            <a:off x="5980926" y="3363126"/>
            <a:ext cx="1288032" cy="219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7000"/>
              <a:buFont typeface="Malgun Gothic"/>
              <a:buNone/>
            </a:pPr>
            <a:r>
              <a:rPr lang="en-US" sz="7000" b="1" i="0" u="none" dirty="0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dirty="0">
              <a:solidFill>
                <a:srgbClr val="45C8DC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프로젝트 소개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포인트가 5개인 별 12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836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프로젝트 소개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사각형: 모서리가 접힌 도형 22">
            <a:extLst>
              <a:ext uri="{FF2B5EF4-FFF2-40B4-BE49-F238E27FC236}">
                <a16:creationId xmlns:a16="http://schemas.microsoft.com/office/drawing/2014/main" id="{B63F0E5E-14C0-4F79-BF36-66AEB233898B}"/>
              </a:ext>
            </a:extLst>
          </p:cNvPr>
          <p:cNvSpPr/>
          <p:nvPr/>
        </p:nvSpPr>
        <p:spPr>
          <a:xfrm>
            <a:off x="649352" y="2168207"/>
            <a:ext cx="3191128" cy="3054033"/>
          </a:xfrm>
          <a:prstGeom prst="foldedCorner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0B770-A391-494D-8EFF-78521E1E8E5E}"/>
              </a:ext>
            </a:extLst>
          </p:cNvPr>
          <p:cNvSpPr txBox="1"/>
          <p:nvPr/>
        </p:nvSpPr>
        <p:spPr>
          <a:xfrm>
            <a:off x="932776" y="2954352"/>
            <a:ext cx="2646365" cy="978729"/>
          </a:xfrm>
          <a:prstGeom prst="rect">
            <a:avLst/>
          </a:prstGeom>
          <a:solidFill>
            <a:srgbClr val="F58FA2"/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b="1" i="1" dirty="0">
                <a:solidFill>
                  <a:srgbClr val="FFFFFF"/>
                </a:solidFill>
              </a:rPr>
              <a:t>WHAT IS Asset?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9ED19A-6B55-4808-97CD-602851EEEFFC}"/>
              </a:ext>
            </a:extLst>
          </p:cNvPr>
          <p:cNvGrpSpPr/>
          <p:nvPr/>
        </p:nvGrpSpPr>
        <p:grpSpPr>
          <a:xfrm rot="20315018">
            <a:off x="1809008" y="1989327"/>
            <a:ext cx="893900" cy="423370"/>
            <a:chOff x="6019801" y="1217099"/>
            <a:chExt cx="3943036" cy="120734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B550D65-90A1-48FA-BC32-EE3ADBF13C14}"/>
                </a:ext>
              </a:extLst>
            </p:cNvPr>
            <p:cNvSpPr/>
            <p:nvPr/>
          </p:nvSpPr>
          <p:spPr>
            <a:xfrm>
              <a:off x="6019801" y="1217099"/>
              <a:ext cx="3900488" cy="12073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병합 13">
              <a:extLst>
                <a:ext uri="{FF2B5EF4-FFF2-40B4-BE49-F238E27FC236}">
                  <a16:creationId xmlns:a16="http://schemas.microsoft.com/office/drawing/2014/main" id="{AEB11603-A509-4EE6-BC1B-A163E3EB5292}"/>
                </a:ext>
              </a:extLst>
            </p:cNvPr>
            <p:cNvSpPr/>
            <p:nvPr/>
          </p:nvSpPr>
          <p:spPr>
            <a:xfrm rot="5400000">
              <a:off x="9667606" y="1250165"/>
              <a:ext cx="276225" cy="229141"/>
            </a:xfrm>
            <a:prstGeom prst="flowChartMerge">
              <a:avLst/>
            </a:prstGeom>
            <a:solidFill>
              <a:srgbClr val="FFE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병합 14">
              <a:extLst>
                <a:ext uri="{FF2B5EF4-FFF2-40B4-BE49-F238E27FC236}">
                  <a16:creationId xmlns:a16="http://schemas.microsoft.com/office/drawing/2014/main" id="{6C8FFB7C-F593-4AB9-9389-B65323C61A76}"/>
                </a:ext>
              </a:extLst>
            </p:cNvPr>
            <p:cNvSpPr/>
            <p:nvPr/>
          </p:nvSpPr>
          <p:spPr>
            <a:xfrm rot="5400000">
              <a:off x="9749583" y="1425047"/>
              <a:ext cx="112270" cy="314238"/>
            </a:xfrm>
            <a:prstGeom prst="flowChartMerge">
              <a:avLst/>
            </a:prstGeom>
            <a:solidFill>
              <a:srgbClr val="FFE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병합 15">
              <a:extLst>
                <a:ext uri="{FF2B5EF4-FFF2-40B4-BE49-F238E27FC236}">
                  <a16:creationId xmlns:a16="http://schemas.microsoft.com/office/drawing/2014/main" id="{70E7745D-9A46-4C7B-AB89-2EA983EEE5D1}"/>
                </a:ext>
              </a:extLst>
            </p:cNvPr>
            <p:cNvSpPr/>
            <p:nvPr/>
          </p:nvSpPr>
          <p:spPr>
            <a:xfrm rot="5400000">
              <a:off x="9653864" y="1633036"/>
              <a:ext cx="303708" cy="314238"/>
            </a:xfrm>
            <a:prstGeom prst="flowChartMerge">
              <a:avLst/>
            </a:prstGeom>
            <a:solidFill>
              <a:srgbClr val="FFE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순서도: 병합 16">
              <a:extLst>
                <a:ext uri="{FF2B5EF4-FFF2-40B4-BE49-F238E27FC236}">
                  <a16:creationId xmlns:a16="http://schemas.microsoft.com/office/drawing/2014/main" id="{C25E5C57-A5BD-4AC1-A3F1-016D73D71B35}"/>
                </a:ext>
              </a:extLst>
            </p:cNvPr>
            <p:cNvSpPr/>
            <p:nvPr/>
          </p:nvSpPr>
          <p:spPr>
            <a:xfrm rot="5400000">
              <a:off x="9632590" y="1940951"/>
              <a:ext cx="303708" cy="314238"/>
            </a:xfrm>
            <a:prstGeom prst="flowChartMerge">
              <a:avLst/>
            </a:prstGeom>
            <a:solidFill>
              <a:srgbClr val="FFE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병합 17">
              <a:extLst>
                <a:ext uri="{FF2B5EF4-FFF2-40B4-BE49-F238E27FC236}">
                  <a16:creationId xmlns:a16="http://schemas.microsoft.com/office/drawing/2014/main" id="{3ADE9984-DFD7-44BF-A957-5F868C9C5A43}"/>
                </a:ext>
              </a:extLst>
            </p:cNvPr>
            <p:cNvSpPr/>
            <p:nvPr/>
          </p:nvSpPr>
          <p:spPr>
            <a:xfrm rot="5400000">
              <a:off x="9628768" y="2132924"/>
              <a:ext cx="191548" cy="391495"/>
            </a:xfrm>
            <a:prstGeom prst="flowChartMerge">
              <a:avLst/>
            </a:prstGeom>
            <a:solidFill>
              <a:srgbClr val="FFE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04D58B7-F56A-4E9A-9EE7-026E80E99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16" y="2543302"/>
            <a:ext cx="7188199" cy="2012695"/>
          </a:xfrm>
          <a:prstGeom prst="rect">
            <a:avLst/>
          </a:prstGeom>
        </p:spPr>
      </p:pic>
      <p:sp>
        <p:nvSpPr>
          <p:cNvPr id="23" name="포인트가 5개인 별 22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615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프로젝트 소개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사각형: 모서리가 접힌 도형 22">
            <a:extLst>
              <a:ext uri="{FF2B5EF4-FFF2-40B4-BE49-F238E27FC236}">
                <a16:creationId xmlns:a16="http://schemas.microsoft.com/office/drawing/2014/main" id="{B63F0E5E-14C0-4F79-BF36-66AEB233898B}"/>
              </a:ext>
            </a:extLst>
          </p:cNvPr>
          <p:cNvSpPr/>
          <p:nvPr/>
        </p:nvSpPr>
        <p:spPr>
          <a:xfrm>
            <a:off x="649352" y="2168207"/>
            <a:ext cx="3191128" cy="3054033"/>
          </a:xfrm>
          <a:prstGeom prst="foldedCorner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0B770-A391-494D-8EFF-78521E1E8E5E}"/>
              </a:ext>
            </a:extLst>
          </p:cNvPr>
          <p:cNvSpPr txBox="1"/>
          <p:nvPr/>
        </p:nvSpPr>
        <p:spPr>
          <a:xfrm>
            <a:off x="932776" y="2954352"/>
            <a:ext cx="2646365" cy="1498872"/>
          </a:xfrm>
          <a:prstGeom prst="rect">
            <a:avLst/>
          </a:prstGeom>
          <a:solidFill>
            <a:srgbClr val="F58FA2"/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b="1" i="1" dirty="0">
                <a:solidFill>
                  <a:srgbClr val="FFFFFF"/>
                </a:solidFill>
              </a:rPr>
              <a:t>WHAT IS Asset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b="1" i="1" dirty="0">
                <a:solidFill>
                  <a:srgbClr val="FFFFFF"/>
                </a:solidFill>
              </a:rPr>
              <a:t>Allocation?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9ED19A-6B55-4808-97CD-602851EEEFFC}"/>
              </a:ext>
            </a:extLst>
          </p:cNvPr>
          <p:cNvGrpSpPr/>
          <p:nvPr/>
        </p:nvGrpSpPr>
        <p:grpSpPr>
          <a:xfrm rot="20315018">
            <a:off x="1809008" y="1989327"/>
            <a:ext cx="893900" cy="423370"/>
            <a:chOff x="6019801" y="1217099"/>
            <a:chExt cx="3943036" cy="120734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B550D65-90A1-48FA-BC32-EE3ADBF13C14}"/>
                </a:ext>
              </a:extLst>
            </p:cNvPr>
            <p:cNvSpPr/>
            <p:nvPr/>
          </p:nvSpPr>
          <p:spPr>
            <a:xfrm>
              <a:off x="6019801" y="1217099"/>
              <a:ext cx="3900488" cy="12073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병합 13">
              <a:extLst>
                <a:ext uri="{FF2B5EF4-FFF2-40B4-BE49-F238E27FC236}">
                  <a16:creationId xmlns:a16="http://schemas.microsoft.com/office/drawing/2014/main" id="{AEB11603-A509-4EE6-BC1B-A163E3EB5292}"/>
                </a:ext>
              </a:extLst>
            </p:cNvPr>
            <p:cNvSpPr/>
            <p:nvPr/>
          </p:nvSpPr>
          <p:spPr>
            <a:xfrm rot="5400000">
              <a:off x="9667606" y="1250165"/>
              <a:ext cx="276225" cy="229141"/>
            </a:xfrm>
            <a:prstGeom prst="flowChartMerge">
              <a:avLst/>
            </a:prstGeom>
            <a:solidFill>
              <a:srgbClr val="FFE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병합 14">
              <a:extLst>
                <a:ext uri="{FF2B5EF4-FFF2-40B4-BE49-F238E27FC236}">
                  <a16:creationId xmlns:a16="http://schemas.microsoft.com/office/drawing/2014/main" id="{6C8FFB7C-F593-4AB9-9389-B65323C61A76}"/>
                </a:ext>
              </a:extLst>
            </p:cNvPr>
            <p:cNvSpPr/>
            <p:nvPr/>
          </p:nvSpPr>
          <p:spPr>
            <a:xfrm rot="5400000">
              <a:off x="9749583" y="1425047"/>
              <a:ext cx="112270" cy="314238"/>
            </a:xfrm>
            <a:prstGeom prst="flowChartMerge">
              <a:avLst/>
            </a:prstGeom>
            <a:solidFill>
              <a:srgbClr val="FFE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병합 15">
              <a:extLst>
                <a:ext uri="{FF2B5EF4-FFF2-40B4-BE49-F238E27FC236}">
                  <a16:creationId xmlns:a16="http://schemas.microsoft.com/office/drawing/2014/main" id="{70E7745D-9A46-4C7B-AB89-2EA983EEE5D1}"/>
                </a:ext>
              </a:extLst>
            </p:cNvPr>
            <p:cNvSpPr/>
            <p:nvPr/>
          </p:nvSpPr>
          <p:spPr>
            <a:xfrm rot="5400000">
              <a:off x="9653864" y="1633036"/>
              <a:ext cx="303708" cy="314238"/>
            </a:xfrm>
            <a:prstGeom prst="flowChartMerge">
              <a:avLst/>
            </a:prstGeom>
            <a:solidFill>
              <a:srgbClr val="FFE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순서도: 병합 16">
              <a:extLst>
                <a:ext uri="{FF2B5EF4-FFF2-40B4-BE49-F238E27FC236}">
                  <a16:creationId xmlns:a16="http://schemas.microsoft.com/office/drawing/2014/main" id="{C25E5C57-A5BD-4AC1-A3F1-016D73D71B35}"/>
                </a:ext>
              </a:extLst>
            </p:cNvPr>
            <p:cNvSpPr/>
            <p:nvPr/>
          </p:nvSpPr>
          <p:spPr>
            <a:xfrm rot="5400000">
              <a:off x="9632590" y="1940951"/>
              <a:ext cx="303708" cy="314238"/>
            </a:xfrm>
            <a:prstGeom prst="flowChartMerge">
              <a:avLst/>
            </a:prstGeom>
            <a:solidFill>
              <a:srgbClr val="FFE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병합 17">
              <a:extLst>
                <a:ext uri="{FF2B5EF4-FFF2-40B4-BE49-F238E27FC236}">
                  <a16:creationId xmlns:a16="http://schemas.microsoft.com/office/drawing/2014/main" id="{3ADE9984-DFD7-44BF-A957-5F868C9C5A43}"/>
                </a:ext>
              </a:extLst>
            </p:cNvPr>
            <p:cNvSpPr/>
            <p:nvPr/>
          </p:nvSpPr>
          <p:spPr>
            <a:xfrm rot="5400000">
              <a:off x="9628768" y="2132924"/>
              <a:ext cx="191548" cy="391495"/>
            </a:xfrm>
            <a:prstGeom prst="flowChartMerge">
              <a:avLst/>
            </a:prstGeom>
            <a:solidFill>
              <a:srgbClr val="FFE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 descr="액세서리이(가) 표시된 사진&#10;&#10;자동 생성된 설명">
            <a:extLst>
              <a:ext uri="{FF2B5EF4-FFF2-40B4-BE49-F238E27FC236}">
                <a16:creationId xmlns:a16="http://schemas.microsoft.com/office/drawing/2014/main" id="{20468687-E43B-4440-BDE9-EC0EF516C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36" y="2004257"/>
            <a:ext cx="7475837" cy="3730016"/>
          </a:xfrm>
          <a:prstGeom prst="rect">
            <a:avLst/>
          </a:prstGeom>
        </p:spPr>
      </p:pic>
      <p:sp>
        <p:nvSpPr>
          <p:cNvPr id="23" name="포인트가 5개인 별 22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587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프로젝트 소개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사각형: 모서리가 접힌 도형 22">
            <a:extLst>
              <a:ext uri="{FF2B5EF4-FFF2-40B4-BE49-F238E27FC236}">
                <a16:creationId xmlns:a16="http://schemas.microsoft.com/office/drawing/2014/main" id="{B63F0E5E-14C0-4F79-BF36-66AEB233898B}"/>
              </a:ext>
            </a:extLst>
          </p:cNvPr>
          <p:cNvSpPr/>
          <p:nvPr/>
        </p:nvSpPr>
        <p:spPr>
          <a:xfrm>
            <a:off x="649352" y="2168207"/>
            <a:ext cx="3191128" cy="3054033"/>
          </a:xfrm>
          <a:prstGeom prst="foldedCorner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0B770-A391-494D-8EFF-78521E1E8E5E}"/>
              </a:ext>
            </a:extLst>
          </p:cNvPr>
          <p:cNvSpPr txBox="1"/>
          <p:nvPr/>
        </p:nvSpPr>
        <p:spPr>
          <a:xfrm>
            <a:off x="821016" y="2663561"/>
            <a:ext cx="2646365" cy="2095958"/>
          </a:xfrm>
          <a:prstGeom prst="rect">
            <a:avLst/>
          </a:prstGeom>
          <a:solidFill>
            <a:srgbClr val="F58FA2"/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b="1" i="1" dirty="0">
                <a:solidFill>
                  <a:srgbClr val="FFFFFF"/>
                </a:solidFill>
              </a:rPr>
              <a:t>WHAT IS 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b="1" i="1" dirty="0">
                <a:solidFill>
                  <a:srgbClr val="FFFFFF"/>
                </a:solidFill>
              </a:rPr>
              <a:t>Tactical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b="1" i="1" dirty="0">
                <a:solidFill>
                  <a:srgbClr val="FFFFFF"/>
                </a:solidFill>
              </a:rPr>
              <a:t>Asset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b="1" i="1" dirty="0">
                <a:solidFill>
                  <a:srgbClr val="FFFFFF"/>
                </a:solidFill>
              </a:rPr>
              <a:t>Allocation?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9ED19A-6B55-4808-97CD-602851EEEFFC}"/>
              </a:ext>
            </a:extLst>
          </p:cNvPr>
          <p:cNvGrpSpPr/>
          <p:nvPr/>
        </p:nvGrpSpPr>
        <p:grpSpPr>
          <a:xfrm rot="20315018">
            <a:off x="1809008" y="1989327"/>
            <a:ext cx="893900" cy="423370"/>
            <a:chOff x="6019801" y="1217099"/>
            <a:chExt cx="3943036" cy="120734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B550D65-90A1-48FA-BC32-EE3ADBF13C14}"/>
                </a:ext>
              </a:extLst>
            </p:cNvPr>
            <p:cNvSpPr/>
            <p:nvPr/>
          </p:nvSpPr>
          <p:spPr>
            <a:xfrm>
              <a:off x="6019801" y="1217099"/>
              <a:ext cx="3900488" cy="12073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병합 13">
              <a:extLst>
                <a:ext uri="{FF2B5EF4-FFF2-40B4-BE49-F238E27FC236}">
                  <a16:creationId xmlns:a16="http://schemas.microsoft.com/office/drawing/2014/main" id="{AEB11603-A509-4EE6-BC1B-A163E3EB5292}"/>
                </a:ext>
              </a:extLst>
            </p:cNvPr>
            <p:cNvSpPr/>
            <p:nvPr/>
          </p:nvSpPr>
          <p:spPr>
            <a:xfrm rot="5400000">
              <a:off x="9667606" y="1250165"/>
              <a:ext cx="276225" cy="229141"/>
            </a:xfrm>
            <a:prstGeom prst="flowChartMerge">
              <a:avLst/>
            </a:prstGeom>
            <a:solidFill>
              <a:srgbClr val="FFE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병합 14">
              <a:extLst>
                <a:ext uri="{FF2B5EF4-FFF2-40B4-BE49-F238E27FC236}">
                  <a16:creationId xmlns:a16="http://schemas.microsoft.com/office/drawing/2014/main" id="{6C8FFB7C-F593-4AB9-9389-B65323C61A76}"/>
                </a:ext>
              </a:extLst>
            </p:cNvPr>
            <p:cNvSpPr/>
            <p:nvPr/>
          </p:nvSpPr>
          <p:spPr>
            <a:xfrm rot="5400000">
              <a:off x="9749583" y="1425047"/>
              <a:ext cx="112270" cy="314238"/>
            </a:xfrm>
            <a:prstGeom prst="flowChartMerge">
              <a:avLst/>
            </a:prstGeom>
            <a:solidFill>
              <a:srgbClr val="FFE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병합 15">
              <a:extLst>
                <a:ext uri="{FF2B5EF4-FFF2-40B4-BE49-F238E27FC236}">
                  <a16:creationId xmlns:a16="http://schemas.microsoft.com/office/drawing/2014/main" id="{70E7745D-9A46-4C7B-AB89-2EA983EEE5D1}"/>
                </a:ext>
              </a:extLst>
            </p:cNvPr>
            <p:cNvSpPr/>
            <p:nvPr/>
          </p:nvSpPr>
          <p:spPr>
            <a:xfrm rot="5400000">
              <a:off x="9653864" y="1633036"/>
              <a:ext cx="303708" cy="314238"/>
            </a:xfrm>
            <a:prstGeom prst="flowChartMerge">
              <a:avLst/>
            </a:prstGeom>
            <a:solidFill>
              <a:srgbClr val="FFE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순서도: 병합 16">
              <a:extLst>
                <a:ext uri="{FF2B5EF4-FFF2-40B4-BE49-F238E27FC236}">
                  <a16:creationId xmlns:a16="http://schemas.microsoft.com/office/drawing/2014/main" id="{C25E5C57-A5BD-4AC1-A3F1-016D73D71B35}"/>
                </a:ext>
              </a:extLst>
            </p:cNvPr>
            <p:cNvSpPr/>
            <p:nvPr/>
          </p:nvSpPr>
          <p:spPr>
            <a:xfrm rot="5400000">
              <a:off x="9632590" y="1940951"/>
              <a:ext cx="303708" cy="314238"/>
            </a:xfrm>
            <a:prstGeom prst="flowChartMerge">
              <a:avLst/>
            </a:prstGeom>
            <a:solidFill>
              <a:srgbClr val="FFE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병합 17">
              <a:extLst>
                <a:ext uri="{FF2B5EF4-FFF2-40B4-BE49-F238E27FC236}">
                  <a16:creationId xmlns:a16="http://schemas.microsoft.com/office/drawing/2014/main" id="{3ADE9984-DFD7-44BF-A957-5F868C9C5A43}"/>
                </a:ext>
              </a:extLst>
            </p:cNvPr>
            <p:cNvSpPr/>
            <p:nvPr/>
          </p:nvSpPr>
          <p:spPr>
            <a:xfrm rot="5400000">
              <a:off x="9628768" y="2132924"/>
              <a:ext cx="191548" cy="391495"/>
            </a:xfrm>
            <a:prstGeom prst="flowChartMerge">
              <a:avLst/>
            </a:prstGeom>
            <a:solidFill>
              <a:srgbClr val="FFE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9FDF75A3-60DC-4ED8-8880-0B2AD40FB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2" y="1368712"/>
            <a:ext cx="7023833" cy="4988452"/>
          </a:xfrm>
          <a:prstGeom prst="rect">
            <a:avLst/>
          </a:prstGeom>
        </p:spPr>
      </p:pic>
      <p:sp>
        <p:nvSpPr>
          <p:cNvPr id="23" name="포인트가 5개인 별 22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258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프로젝트 소개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0" name="그림 1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4645A8C-A60B-41FF-80D9-F00858F64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3" y="1163351"/>
            <a:ext cx="10926440" cy="4938512"/>
          </a:xfrm>
          <a:prstGeom prst="rect">
            <a:avLst/>
          </a:prstGeom>
        </p:spPr>
      </p:pic>
      <p:sp>
        <p:nvSpPr>
          <p:cNvPr id="10" name="사각형: 모서리가 접힌 도형 22">
            <a:extLst>
              <a:ext uri="{FF2B5EF4-FFF2-40B4-BE49-F238E27FC236}">
                <a16:creationId xmlns:a16="http://schemas.microsoft.com/office/drawing/2014/main" id="{B63F0E5E-14C0-4F79-BF36-66AEB233898B}"/>
              </a:ext>
            </a:extLst>
          </p:cNvPr>
          <p:cNvSpPr/>
          <p:nvPr/>
        </p:nvSpPr>
        <p:spPr>
          <a:xfrm>
            <a:off x="649352" y="2168207"/>
            <a:ext cx="3191128" cy="3054033"/>
          </a:xfrm>
          <a:prstGeom prst="foldedCorner">
            <a:avLst/>
          </a:prstGeom>
          <a:solidFill>
            <a:srgbClr val="45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0B770-A391-494D-8EFF-78521E1E8E5E}"/>
              </a:ext>
            </a:extLst>
          </p:cNvPr>
          <p:cNvSpPr txBox="1"/>
          <p:nvPr/>
        </p:nvSpPr>
        <p:spPr>
          <a:xfrm>
            <a:off x="821016" y="2663561"/>
            <a:ext cx="2646365" cy="2095958"/>
          </a:xfrm>
          <a:prstGeom prst="rect">
            <a:avLst/>
          </a:prstGeom>
          <a:solidFill>
            <a:srgbClr val="F58FA2"/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b="1" i="1" dirty="0">
                <a:solidFill>
                  <a:srgbClr val="FFFFFF"/>
                </a:solidFill>
              </a:rPr>
              <a:t>Global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b="1" i="1" dirty="0">
                <a:solidFill>
                  <a:srgbClr val="FFFFFF"/>
                </a:solidFill>
              </a:rPr>
              <a:t>Tactical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b="1" i="1" dirty="0">
                <a:solidFill>
                  <a:srgbClr val="FFFFFF"/>
                </a:solidFill>
              </a:rPr>
              <a:t>Asset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b="1" i="1" dirty="0">
                <a:solidFill>
                  <a:srgbClr val="FFFFFF"/>
                </a:solidFill>
              </a:rPr>
              <a:t>Allocation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9ED19A-6B55-4808-97CD-602851EEEFFC}"/>
              </a:ext>
            </a:extLst>
          </p:cNvPr>
          <p:cNvGrpSpPr/>
          <p:nvPr/>
        </p:nvGrpSpPr>
        <p:grpSpPr>
          <a:xfrm rot="20315018">
            <a:off x="1809008" y="1989327"/>
            <a:ext cx="893900" cy="423370"/>
            <a:chOff x="6019801" y="1217099"/>
            <a:chExt cx="3943036" cy="120734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B550D65-90A1-48FA-BC32-EE3ADBF13C14}"/>
                </a:ext>
              </a:extLst>
            </p:cNvPr>
            <p:cNvSpPr/>
            <p:nvPr/>
          </p:nvSpPr>
          <p:spPr>
            <a:xfrm>
              <a:off x="6019801" y="1217099"/>
              <a:ext cx="3900488" cy="12073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병합 13">
              <a:extLst>
                <a:ext uri="{FF2B5EF4-FFF2-40B4-BE49-F238E27FC236}">
                  <a16:creationId xmlns:a16="http://schemas.microsoft.com/office/drawing/2014/main" id="{AEB11603-A509-4EE6-BC1B-A163E3EB5292}"/>
                </a:ext>
              </a:extLst>
            </p:cNvPr>
            <p:cNvSpPr/>
            <p:nvPr/>
          </p:nvSpPr>
          <p:spPr>
            <a:xfrm rot="5400000">
              <a:off x="9667606" y="1250165"/>
              <a:ext cx="276225" cy="229141"/>
            </a:xfrm>
            <a:prstGeom prst="flowChartMerge">
              <a:avLst/>
            </a:prstGeom>
            <a:solidFill>
              <a:srgbClr val="FFE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병합 14">
              <a:extLst>
                <a:ext uri="{FF2B5EF4-FFF2-40B4-BE49-F238E27FC236}">
                  <a16:creationId xmlns:a16="http://schemas.microsoft.com/office/drawing/2014/main" id="{6C8FFB7C-F593-4AB9-9389-B65323C61A76}"/>
                </a:ext>
              </a:extLst>
            </p:cNvPr>
            <p:cNvSpPr/>
            <p:nvPr/>
          </p:nvSpPr>
          <p:spPr>
            <a:xfrm rot="5400000">
              <a:off x="9749583" y="1425047"/>
              <a:ext cx="112270" cy="314238"/>
            </a:xfrm>
            <a:prstGeom prst="flowChartMerge">
              <a:avLst/>
            </a:prstGeom>
            <a:solidFill>
              <a:srgbClr val="FFE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병합 15">
              <a:extLst>
                <a:ext uri="{FF2B5EF4-FFF2-40B4-BE49-F238E27FC236}">
                  <a16:creationId xmlns:a16="http://schemas.microsoft.com/office/drawing/2014/main" id="{70E7745D-9A46-4C7B-AB89-2EA983EEE5D1}"/>
                </a:ext>
              </a:extLst>
            </p:cNvPr>
            <p:cNvSpPr/>
            <p:nvPr/>
          </p:nvSpPr>
          <p:spPr>
            <a:xfrm rot="5400000">
              <a:off x="9653864" y="1633036"/>
              <a:ext cx="303708" cy="314238"/>
            </a:xfrm>
            <a:prstGeom prst="flowChartMerge">
              <a:avLst/>
            </a:prstGeom>
            <a:solidFill>
              <a:srgbClr val="FFE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순서도: 병합 16">
              <a:extLst>
                <a:ext uri="{FF2B5EF4-FFF2-40B4-BE49-F238E27FC236}">
                  <a16:creationId xmlns:a16="http://schemas.microsoft.com/office/drawing/2014/main" id="{C25E5C57-A5BD-4AC1-A3F1-016D73D71B35}"/>
                </a:ext>
              </a:extLst>
            </p:cNvPr>
            <p:cNvSpPr/>
            <p:nvPr/>
          </p:nvSpPr>
          <p:spPr>
            <a:xfrm rot="5400000">
              <a:off x="9632590" y="1940951"/>
              <a:ext cx="303708" cy="314238"/>
            </a:xfrm>
            <a:prstGeom prst="flowChartMerge">
              <a:avLst/>
            </a:prstGeom>
            <a:solidFill>
              <a:srgbClr val="FFE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병합 17">
              <a:extLst>
                <a:ext uri="{FF2B5EF4-FFF2-40B4-BE49-F238E27FC236}">
                  <a16:creationId xmlns:a16="http://schemas.microsoft.com/office/drawing/2014/main" id="{3ADE9984-DFD7-44BF-A957-5F868C9C5A43}"/>
                </a:ext>
              </a:extLst>
            </p:cNvPr>
            <p:cNvSpPr/>
            <p:nvPr/>
          </p:nvSpPr>
          <p:spPr>
            <a:xfrm rot="5400000">
              <a:off x="9628768" y="2132924"/>
              <a:ext cx="191548" cy="391495"/>
            </a:xfrm>
            <a:prstGeom prst="flowChartMerge">
              <a:avLst/>
            </a:prstGeom>
            <a:solidFill>
              <a:srgbClr val="FFE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870" y="1825578"/>
            <a:ext cx="3418114" cy="36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둥근 사각형 11"/>
          <p:cNvSpPr/>
          <p:nvPr/>
        </p:nvSpPr>
        <p:spPr>
          <a:xfrm>
            <a:off x="937951" y="110473"/>
            <a:ext cx="465718" cy="91739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43606" y="419099"/>
            <a:ext cx="11805140" cy="6385747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1225012" y="110474"/>
            <a:ext cx="5554828" cy="630622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2.1 </a:t>
            </a:r>
            <a:r>
              <a:rPr lang="ko-KR" altLang="en-US" sz="3000" b="1" kern="0" dirty="0" err="1">
                <a:solidFill>
                  <a:schemeClr val="tx1"/>
                </a:solidFill>
                <a:latin typeface="+mn-ea"/>
              </a:rPr>
              <a:t>개발동기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포인트가 5개인 별 14"/>
          <p:cNvSpPr/>
          <p:nvPr/>
        </p:nvSpPr>
        <p:spPr>
          <a:xfrm>
            <a:off x="6512656" y="0"/>
            <a:ext cx="263689" cy="271152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CC111B8-710F-4974-B4AE-2F1920B3E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64" y="4082864"/>
            <a:ext cx="4668134" cy="262566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90598BE-E7E0-470B-BE4D-97D81E68A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975" y="1373154"/>
            <a:ext cx="4876833" cy="2709710"/>
          </a:xfrm>
          <a:prstGeom prst="rect">
            <a:avLst/>
          </a:prstGeom>
        </p:spPr>
      </p:pic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DE153C78-6996-434A-9FAB-ADD288626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07" y="4147873"/>
            <a:ext cx="4500868" cy="2560658"/>
          </a:xfrm>
          <a:prstGeom prst="rect">
            <a:avLst/>
          </a:prstGeom>
        </p:spPr>
      </p:pic>
      <p:pic>
        <p:nvPicPr>
          <p:cNvPr id="22" name="그림 21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8D9A6A8-E9EF-4F47-827C-C785EFA36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42" y="1738374"/>
            <a:ext cx="4366133" cy="26710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2E16974-4446-4D98-A40A-75EBBA9B5945}"/>
              </a:ext>
            </a:extLst>
          </p:cNvPr>
          <p:cNvSpPr txBox="1"/>
          <p:nvPr/>
        </p:nvSpPr>
        <p:spPr>
          <a:xfrm>
            <a:off x="1635165" y="2041463"/>
            <a:ext cx="209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KOREA STOCK</a:t>
            </a:r>
            <a:r>
              <a:rPr lang="ko-KR" altLang="en-US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E25A54-5EE1-463F-92B4-511EBD5F8E3D}"/>
              </a:ext>
            </a:extLst>
          </p:cNvPr>
          <p:cNvSpPr txBox="1"/>
          <p:nvPr/>
        </p:nvSpPr>
        <p:spPr>
          <a:xfrm>
            <a:off x="7811594" y="1615408"/>
            <a:ext cx="209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JAPAN STOCK</a:t>
            </a:r>
            <a:r>
              <a:rPr lang="ko-KR" altLang="en-US" dirty="0">
                <a:latin typeface="+mn-ea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22DE42-502E-4CF2-8332-9EC9BB85373D}"/>
              </a:ext>
            </a:extLst>
          </p:cNvPr>
          <p:cNvSpPr txBox="1"/>
          <p:nvPr/>
        </p:nvSpPr>
        <p:spPr>
          <a:xfrm>
            <a:off x="8304549" y="4746994"/>
            <a:ext cx="209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GOLD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BE435A-E998-4133-8852-461D7B8CE766}"/>
              </a:ext>
            </a:extLst>
          </p:cNvPr>
          <p:cNvSpPr txBox="1"/>
          <p:nvPr/>
        </p:nvSpPr>
        <p:spPr>
          <a:xfrm>
            <a:off x="1462405" y="4510000"/>
            <a:ext cx="209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DOLLAR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0B770-A391-494D-8EFF-78521E1E8E5E}"/>
              </a:ext>
            </a:extLst>
          </p:cNvPr>
          <p:cNvSpPr txBox="1"/>
          <p:nvPr/>
        </p:nvSpPr>
        <p:spPr>
          <a:xfrm>
            <a:off x="907107" y="907342"/>
            <a:ext cx="8784378" cy="535531"/>
          </a:xfrm>
          <a:prstGeom prst="rect">
            <a:avLst/>
          </a:prstGeom>
          <a:solidFill>
            <a:srgbClr val="F58FA2"/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b="1" i="1" dirty="0"/>
              <a:t>Why we should do asset allocation?</a:t>
            </a:r>
          </a:p>
        </p:txBody>
      </p:sp>
    </p:spTree>
    <p:extLst>
      <p:ext uri="{BB962C8B-B14F-4D97-AF65-F5344CB8AC3E}">
        <p14:creationId xmlns:p14="http://schemas.microsoft.com/office/powerpoint/2010/main" val="42773484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5873</TotalTime>
  <Words>1138</Words>
  <Application>Microsoft Office PowerPoint</Application>
  <PresentationFormat>와이드스크린</PresentationFormat>
  <Paragraphs>534</Paragraphs>
  <Slides>37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굴림</vt:lpstr>
      <vt:lpstr>맑은 고딕</vt:lpstr>
      <vt:lpstr>맑은 고딕</vt:lpstr>
      <vt:lpstr>Arial</vt:lpstr>
      <vt:lpstr>Cambria Math</vt:lpstr>
      <vt:lpstr>1_Office 테마</vt:lpstr>
      <vt:lpstr>Equation</vt:lpstr>
      <vt:lpstr>수식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홍성주</dc:creator>
  <cp:lastModifiedBy>seaonju hong</cp:lastModifiedBy>
  <cp:revision>110</cp:revision>
  <dcterms:created xsi:type="dcterms:W3CDTF">2019-09-19T08:05:39Z</dcterms:created>
  <dcterms:modified xsi:type="dcterms:W3CDTF">2019-10-26T11:01:45Z</dcterms:modified>
</cp:coreProperties>
</file>